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73" r:id="rId3"/>
    <p:sldId id="275" r:id="rId4"/>
    <p:sldId id="277" r:id="rId5"/>
    <p:sldId id="276" r:id="rId6"/>
    <p:sldId id="274" r:id="rId7"/>
    <p:sldId id="278" r:id="rId8"/>
    <p:sldId id="280" r:id="rId9"/>
    <p:sldId id="279" r:id="rId10"/>
    <p:sldId id="281" r:id="rId11"/>
    <p:sldId id="299" r:id="rId12"/>
    <p:sldId id="283" r:id="rId13"/>
    <p:sldId id="296" r:id="rId14"/>
    <p:sldId id="286" r:id="rId15"/>
    <p:sldId id="284" r:id="rId16"/>
    <p:sldId id="28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9737-8863-49AB-9AFA-33D498DBAF06}" type="datetimeFigureOut">
              <a:rPr lang="it-IT" smtClean="0"/>
              <a:t>14/03/2013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EC71-9F79-44E2-9F42-3EBE34617B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65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19F5-9AF5-4CFD-A06D-932A63566503}" type="datetime1">
              <a:rPr lang="it-IT" smtClean="0"/>
              <a:t>14/03/2013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7EA7-91D1-46D6-95BC-2CD0A5C47ACA}" type="datetime1">
              <a:rPr lang="it-IT" smtClean="0"/>
              <a:t>14/03/2013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4B86-AD5A-4586-BDDC-87E515E8D781}" type="datetime1">
              <a:rPr lang="it-IT" smtClean="0"/>
              <a:t>14/03/2013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FB66-EA68-43F1-9BF6-A7D683581DC5}" type="datetime1">
              <a:rPr lang="it-IT" smtClean="0"/>
              <a:t>14/03/2013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439C-05C1-4C6B-8FB6-BB52474F5D89}" type="datetime1">
              <a:rPr lang="it-IT" smtClean="0"/>
              <a:t>14/03/2013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99CE-FC7C-4580-9B60-1B80025FFE2A}" type="datetime1">
              <a:rPr lang="it-IT" smtClean="0"/>
              <a:t>14/03/2013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8FC-ADB1-47C0-9742-2245A6A09A09}" type="datetime1">
              <a:rPr lang="it-IT" smtClean="0"/>
              <a:t>14/03/2013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49F7-0511-4A03-807D-1ADC457B0657}" type="datetime1">
              <a:rPr lang="it-IT" smtClean="0"/>
              <a:t>14/03/2013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A1E-5526-4BDE-88A8-00D3784EBF1A}" type="datetime1">
              <a:rPr lang="it-IT" smtClean="0"/>
              <a:t>14/03/2013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AA79-A4EB-4155-A16D-A0F27AF5812C}" type="datetime1">
              <a:rPr lang="it-IT" smtClean="0"/>
              <a:t>14/03/2013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9EC5-BB14-4212-B51F-5C73E27CFF20}" type="datetime1">
              <a:rPr lang="it-IT" smtClean="0"/>
              <a:t>14/03/2013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D82AB8-7791-4E9D-A821-FC3F1502A76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9184134-59F6-4457-8FA7-DC075E90E6BB}" type="datetime1">
              <a:rPr lang="it-IT" smtClean="0"/>
              <a:t>14/03/2013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399957"/>
            <a:ext cx="8640960" cy="2448269"/>
          </a:xfrm>
        </p:spPr>
        <p:txBody>
          <a:bodyPr>
            <a:normAutofit/>
          </a:bodyPr>
          <a:lstStyle/>
          <a:p>
            <a:r>
              <a:rPr lang="it-IT" sz="4400" dirty="0" smtClean="0"/>
              <a:t>Storia </a:t>
            </a:r>
            <a:r>
              <a:rPr lang="it-IT" sz="4400" dirty="0"/>
              <a:t>e</a:t>
            </a:r>
            <a:r>
              <a:rPr lang="it-IT" sz="4400" dirty="0" smtClean="0"/>
              <a:t> Nuove Tecnologie </a:t>
            </a:r>
            <a:br>
              <a:rPr lang="it-IT" sz="4400" dirty="0" smtClean="0"/>
            </a:br>
            <a:r>
              <a:rPr lang="it-IT" sz="4400" dirty="0" smtClean="0"/>
              <a:t>nella </a:t>
            </a:r>
            <a:r>
              <a:rPr lang="it-IT" sz="4400" dirty="0"/>
              <a:t>scuola secondaria di </a:t>
            </a:r>
            <a:r>
              <a:rPr lang="it-IT" sz="4400" dirty="0" smtClean="0"/>
              <a:t>I° grado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0998" y="6398620"/>
            <a:ext cx="6512768" cy="459380"/>
          </a:xfrm>
        </p:spPr>
        <p:txBody>
          <a:bodyPr>
            <a:normAutofit/>
          </a:bodyPr>
          <a:lstStyle/>
          <a:p>
            <a:r>
              <a:rPr lang="it-IT" sz="1600" dirty="0" smtClean="0"/>
              <a:t>Cristina Cocilovo – Piacenza – </a:t>
            </a:r>
            <a:r>
              <a:rPr lang="it-IT" sz="1600" dirty="0" smtClean="0"/>
              <a:t>tavola rotonda  8 </a:t>
            </a:r>
            <a:r>
              <a:rPr lang="it-IT" sz="1600" dirty="0" smtClean="0"/>
              <a:t>marzo 2013</a:t>
            </a:r>
            <a:endParaRPr lang="it-IT" sz="1600" dirty="0"/>
          </a:p>
        </p:txBody>
      </p:sp>
      <p:pic>
        <p:nvPicPr>
          <p:cNvPr id="1026" name="Picture 2" descr="C:\Users\Cris\Documents\cocci\FORMAZIONE\INSMLI Piacenza\Immagini\tab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956">
            <a:off x="251369" y="27735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Noc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4045">
            <a:off x="5652041" y="3130947"/>
            <a:ext cx="2852673" cy="2630164"/>
          </a:xfrm>
          <a:prstGeom prst="rect">
            <a:avLst/>
          </a:prstGeom>
        </p:spPr>
      </p:pic>
      <p:pic>
        <p:nvPicPr>
          <p:cNvPr id="1028" name="Picture 4" descr="C:\Users\Cris\Documents\cocci\FORMAZIONE\INSMLI Piacenza\Immagini\2011-08-18_google-time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008">
            <a:off x="794667" y="4025154"/>
            <a:ext cx="3635896" cy="16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395">
            <a:off x="3800240" y="4229444"/>
            <a:ext cx="2822339" cy="18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Cris\Documents\cocci\FORMAZIONE\INSMLI Piacenza\Immagini\convegno Piacenz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401">
            <a:off x="3223811" y="2353346"/>
            <a:ext cx="2875849" cy="18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</a:t>
            </a:r>
            <a:r>
              <a:rPr lang="it-IT" dirty="0" smtClean="0"/>
              <a:t>strumenti - 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  <a:r>
              <a:rPr lang="it-IT" dirty="0" err="1" smtClean="0"/>
              <a:t>tablet</a:t>
            </a:r>
            <a:r>
              <a:rPr lang="it-IT" dirty="0" smtClean="0"/>
              <a:t> , internet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700808"/>
            <a:ext cx="6696744" cy="3744416"/>
          </a:xfrm>
        </p:spPr>
        <p:txBody>
          <a:bodyPr/>
          <a:lstStyle/>
          <a:p>
            <a:r>
              <a:rPr lang="it-IT" dirty="0" smtClean="0"/>
              <a:t>Necessario un altro strumento </a:t>
            </a:r>
            <a:r>
              <a:rPr lang="it-IT" dirty="0"/>
              <a:t>per </a:t>
            </a:r>
            <a:r>
              <a:rPr lang="it-IT" b="1" dirty="0"/>
              <a:t>lavori di gruppo </a:t>
            </a:r>
            <a:r>
              <a:rPr lang="it-IT" dirty="0"/>
              <a:t>in abbinamento alla </a:t>
            </a:r>
            <a:r>
              <a:rPr lang="it-IT" dirty="0" smtClean="0"/>
              <a:t>LIM: il TABLET? Sì, ma quale?</a:t>
            </a:r>
            <a:endParaRPr lang="it-IT" dirty="0"/>
          </a:p>
          <a:p>
            <a:r>
              <a:rPr lang="it-IT" dirty="0" smtClean="0">
                <a:solidFill>
                  <a:srgbClr val="C00000"/>
                </a:solidFill>
              </a:rPr>
              <a:t>SMARTPHONE, IPOD</a:t>
            </a:r>
            <a:r>
              <a:rPr lang="it-IT" dirty="0" smtClean="0"/>
              <a:t>? diffusissimi,  approfittiamone</a:t>
            </a:r>
            <a:r>
              <a:rPr lang="it-IT" dirty="0"/>
              <a:t>! Possono intanto </a:t>
            </a:r>
            <a:endParaRPr lang="it-IT" dirty="0" smtClean="0"/>
          </a:p>
          <a:p>
            <a:pPr lvl="1"/>
            <a:r>
              <a:rPr lang="it-IT" dirty="0" smtClean="0"/>
              <a:t>sostituire il </a:t>
            </a:r>
            <a:r>
              <a:rPr lang="it-IT" dirty="0" err="1" smtClean="0"/>
              <a:t>tablet</a:t>
            </a:r>
            <a:r>
              <a:rPr lang="it-IT" dirty="0" smtClean="0"/>
              <a:t>. </a:t>
            </a:r>
          </a:p>
          <a:p>
            <a:pPr lvl="1"/>
            <a:r>
              <a:rPr lang="it-IT" dirty="0" smtClean="0"/>
              <a:t>contenere qualche buona 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Prendere appunti con </a:t>
            </a:r>
            <a:r>
              <a:rPr lang="it-IT" dirty="0" err="1" smtClean="0"/>
              <a:t>Audionote</a:t>
            </a:r>
            <a:r>
              <a:rPr lang="it-IT" dirty="0" smtClean="0"/>
              <a:t>, fotografare, fare riprese video</a:t>
            </a:r>
          </a:p>
          <a:p>
            <a:pPr lvl="1"/>
            <a:r>
              <a:rPr lang="it-IT" dirty="0" smtClean="0"/>
              <a:t>Condividere immagini, file, divertirsi con giochi interattivi di storia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10</a:t>
            </a:fld>
            <a:endParaRPr lang="it-IT"/>
          </a:p>
        </p:txBody>
      </p:sp>
      <p:pic>
        <p:nvPicPr>
          <p:cNvPr id="3074" name="Picture 2" descr="C:\Users\Cris\Documents\cocci\FORMAZIONE\INSMLI Piacenza\Immagini\Smartphones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828">
            <a:off x="6378808" y="2692574"/>
            <a:ext cx="2497460" cy="18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5301208"/>
            <a:ext cx="7272808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Ma non trascuriamo libri  e  quaderni cartacei: bisogna integrare i sistemi con un passaggio progressivo …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651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rinnovata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345759"/>
            <a:ext cx="2488987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dirty="0">
                <a:solidFill>
                  <a:srgbClr val="C00000"/>
                </a:solidFill>
              </a:rPr>
              <a:t>nuova scuola </a:t>
            </a:r>
            <a:r>
              <a:rPr lang="it-IT" dirty="0"/>
              <a:t>in realtà ha i suoi </a:t>
            </a:r>
            <a:r>
              <a:rPr lang="it-IT" dirty="0" smtClean="0"/>
              <a:t>anni…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66066" y="1295183"/>
            <a:ext cx="2952328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chemeClr val="tx2"/>
                </a:solidFill>
              </a:rPr>
              <a:t>digitale </a:t>
            </a:r>
            <a:r>
              <a:rPr lang="it-IT" dirty="0" smtClean="0"/>
              <a:t>può contribuire all’innovazione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2146704"/>
            <a:ext cx="4028657" cy="28603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Rifondare un’idea di scuola meno verticale, con una </a:t>
            </a:r>
            <a:r>
              <a:rPr lang="it-IT" dirty="0"/>
              <a:t>didattica </a:t>
            </a:r>
            <a:r>
              <a:rPr lang="it-IT" dirty="0" smtClean="0"/>
              <a:t>collaborativa, </a:t>
            </a:r>
            <a:r>
              <a:rPr lang="it-IT" dirty="0"/>
              <a:t>più partecipata e </a:t>
            </a:r>
            <a:r>
              <a:rPr lang="it-IT" dirty="0" smtClean="0"/>
              <a:t>interattiva e </a:t>
            </a:r>
            <a:r>
              <a:rPr lang="it-IT" dirty="0"/>
              <a:t>un approccio </a:t>
            </a:r>
            <a:r>
              <a:rPr lang="it-IT" dirty="0" smtClean="0"/>
              <a:t>costruttivista. </a:t>
            </a:r>
          </a:p>
          <a:p>
            <a:endParaRPr lang="it-IT" dirty="0" smtClean="0"/>
          </a:p>
          <a:p>
            <a:r>
              <a:rPr lang="it-IT" dirty="0" smtClean="0"/>
              <a:t>IL RAPPORTO UN PO’ CONTRADDITTORIO CON </a:t>
            </a:r>
            <a:r>
              <a:rPr lang="it-IT" dirty="0" smtClean="0">
                <a:solidFill>
                  <a:srgbClr val="C00000"/>
                </a:solidFill>
              </a:rPr>
              <a:t>L’EDITORIA</a:t>
            </a:r>
            <a:r>
              <a:rPr lang="it-IT" dirty="0" smtClean="0"/>
              <a:t>…</a:t>
            </a:r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5576" y="5488815"/>
            <a:ext cx="273630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Rimotivare i docenti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8104" y="4875882"/>
            <a:ext cx="2880320" cy="1634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Interventi di </a:t>
            </a:r>
            <a:r>
              <a:rPr lang="it-IT" dirty="0" smtClean="0">
                <a:solidFill>
                  <a:srgbClr val="C00000"/>
                </a:solidFill>
              </a:rPr>
              <a:t>FORMAZIONE</a:t>
            </a:r>
            <a:r>
              <a:rPr lang="it-IT" dirty="0" smtClean="0"/>
              <a:t> sul piano didattico oltre che del digitale per riorganizzare </a:t>
            </a:r>
            <a:r>
              <a:rPr lang="it-IT" dirty="0"/>
              <a:t>la didattica in modo </a:t>
            </a:r>
            <a:r>
              <a:rPr lang="it-IT" dirty="0" smtClean="0"/>
              <a:t>efficace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1984933" y="2053362"/>
            <a:ext cx="1" cy="343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6" idx="2"/>
            <a:endCxn id="7" idx="0"/>
          </p:cNvCxnSpPr>
          <p:nvPr/>
        </p:nvCxnSpPr>
        <p:spPr>
          <a:xfrm flipH="1">
            <a:off x="4138057" y="2010272"/>
            <a:ext cx="2504173" cy="136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2"/>
            <a:endCxn id="6" idx="2"/>
          </p:cNvCxnSpPr>
          <p:nvPr/>
        </p:nvCxnSpPr>
        <p:spPr>
          <a:xfrm>
            <a:off x="6642230" y="20102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8" idx="0"/>
          </p:cNvCxnSpPr>
          <p:nvPr/>
        </p:nvCxnSpPr>
        <p:spPr>
          <a:xfrm flipH="1">
            <a:off x="2123728" y="5229200"/>
            <a:ext cx="3384376" cy="259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7" idx="2"/>
            <a:endCxn id="9" idx="1"/>
          </p:cNvCxnSpPr>
          <p:nvPr/>
        </p:nvCxnSpPr>
        <p:spPr>
          <a:xfrm>
            <a:off x="4138057" y="5007062"/>
            <a:ext cx="1370047" cy="6860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6" idx="2"/>
            <a:endCxn id="9" idx="0"/>
          </p:cNvCxnSpPr>
          <p:nvPr/>
        </p:nvCxnSpPr>
        <p:spPr>
          <a:xfrm>
            <a:off x="6642230" y="2010272"/>
            <a:ext cx="306034" cy="286561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7 42"/>
          <p:cNvCxnSpPr>
            <a:endCxn id="9" idx="1"/>
          </p:cNvCxnSpPr>
          <p:nvPr/>
        </p:nvCxnSpPr>
        <p:spPr>
          <a:xfrm>
            <a:off x="611560" y="2060848"/>
            <a:ext cx="4896544" cy="3632279"/>
          </a:xfrm>
          <a:prstGeom prst="curvedConnector3">
            <a:avLst>
              <a:gd name="adj1" fmla="val 177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 </a:t>
            </a:r>
            <a:r>
              <a:rPr lang="it-IT" dirty="0" smtClean="0"/>
              <a:t>pomeriggio </a:t>
            </a:r>
            <a:br>
              <a:rPr lang="it-IT" dirty="0" smtClean="0"/>
            </a:br>
            <a:r>
              <a:rPr lang="it-IT" sz="3200" dirty="0" smtClean="0"/>
              <a:t>Ripartire </a:t>
            </a:r>
            <a:r>
              <a:rPr lang="it-IT" sz="3200" dirty="0"/>
              <a:t>dalla STORIA come DISCIPLINA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052" y="1410119"/>
            <a:ext cx="7620000" cy="46999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12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881925" y="4131041"/>
            <a:ext cx="3358416" cy="25534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Un modello di spiegazione:</a:t>
            </a:r>
          </a:p>
          <a:p>
            <a:pPr algn="ctr"/>
            <a:r>
              <a:rPr lang="it-IT" sz="2800" dirty="0" smtClean="0"/>
              <a:t>Processi di trasformazione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59" y="1539050"/>
            <a:ext cx="2304256" cy="39076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STUDENTE</a:t>
            </a:r>
            <a:endParaRPr lang="it-IT" dirty="0"/>
          </a:p>
          <a:p>
            <a:pPr algn="ctr"/>
            <a:r>
              <a:rPr lang="it-IT" dirty="0" smtClean="0"/>
              <a:t>partecipa a «lezioni» laboratoriali </a:t>
            </a:r>
            <a:r>
              <a:rPr lang="it-IT" dirty="0"/>
              <a:t>e non </a:t>
            </a:r>
            <a:r>
              <a:rPr lang="it-IT" dirty="0" smtClean="0"/>
              <a:t>trasmissive.</a:t>
            </a:r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dirty="0" smtClean="0"/>
              <a:t>Assume responsabilità e sviluppa competenze.</a:t>
            </a:r>
          </a:p>
          <a:p>
            <a:pPr algn="ctr"/>
            <a:r>
              <a:rPr lang="it-IT" dirty="0" smtClean="0"/>
              <a:t>Agisce</a:t>
            </a:r>
            <a:endParaRPr lang="it-IT" dirty="0"/>
          </a:p>
          <a:p>
            <a:endParaRPr lang="it-IT" dirty="0"/>
          </a:p>
        </p:txBody>
      </p:sp>
      <p:sp>
        <p:nvSpPr>
          <p:cNvPr id="11" name="Freccia a destra rientrata 10"/>
          <p:cNvSpPr/>
          <p:nvPr/>
        </p:nvSpPr>
        <p:spPr>
          <a:xfrm rot="5400000">
            <a:off x="1511659" y="3190691"/>
            <a:ext cx="504056" cy="3112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292052" y="1628800"/>
            <a:ext cx="3318627" cy="1940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DOCENTE</a:t>
            </a:r>
          </a:p>
          <a:p>
            <a:pPr algn="ctr"/>
            <a:r>
              <a:rPr lang="it-IT" dirty="0" smtClean="0"/>
              <a:t>riorganizza </a:t>
            </a:r>
            <a:r>
              <a:rPr lang="it-IT" dirty="0"/>
              <a:t>il proprio sapere </a:t>
            </a:r>
            <a:r>
              <a:rPr lang="it-IT" dirty="0" smtClean="0"/>
              <a:t>consolidato, cambia </a:t>
            </a:r>
            <a:r>
              <a:rPr lang="it-IT" dirty="0"/>
              <a:t>la pratica didattica svolgendo una funzione </a:t>
            </a:r>
            <a:r>
              <a:rPr lang="it-IT" b="1" i="1" dirty="0"/>
              <a:t>maieutica</a:t>
            </a:r>
            <a:r>
              <a:rPr lang="it-IT" dirty="0"/>
              <a:t>, </a:t>
            </a:r>
            <a:r>
              <a:rPr lang="it-IT" dirty="0" smtClean="0"/>
              <a:t>utilizza gli strumenti </a:t>
            </a:r>
            <a:r>
              <a:rPr lang="it-IT" dirty="0"/>
              <a:t>in modo </a:t>
            </a:r>
            <a:r>
              <a:rPr lang="it-IT" b="1" i="1" dirty="0"/>
              <a:t>dinamico</a:t>
            </a:r>
            <a:endParaRPr lang="it-IT" dirty="0"/>
          </a:p>
        </p:txBody>
      </p:sp>
      <p:cxnSp>
        <p:nvCxnSpPr>
          <p:cNvPr id="14" name="Connettore 2 13"/>
          <p:cNvCxnSpPr>
            <a:stCxn id="9" idx="3"/>
            <a:endCxn id="7" idx="1"/>
          </p:cNvCxnSpPr>
          <p:nvPr/>
        </p:nvCxnSpPr>
        <p:spPr>
          <a:xfrm>
            <a:off x="2915815" y="3492866"/>
            <a:ext cx="1457939" cy="1012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724127" y="3543687"/>
            <a:ext cx="16072" cy="587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131840" y="4079571"/>
            <a:ext cx="123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Studia secondo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740199" y="3760115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92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1" animBg="1"/>
      <p:bldP spid="12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392" y="58642"/>
            <a:ext cx="7620000" cy="1143000"/>
          </a:xfrm>
        </p:spPr>
        <p:txBody>
          <a:bodyPr/>
          <a:lstStyle/>
          <a:p>
            <a:r>
              <a:rPr lang="it-IT" dirty="0" smtClean="0"/>
              <a:t>Il modello di spiegazione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13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2740799"/>
            <a:ext cx="2778426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Nel laboratorio </a:t>
            </a:r>
            <a:r>
              <a:rPr lang="it-IT" sz="2400" dirty="0"/>
              <a:t>dei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 DI TRASFORMAZIONE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2536488"/>
            <a:ext cx="3312368" cy="1940957"/>
          </a:xfrm>
          <a:prstGeom prst="wedgeRoundRectCallout">
            <a:avLst>
              <a:gd name="adj1" fmla="val -59194"/>
              <a:gd name="adj2" fmla="val 21593"/>
              <a:gd name="adj3" fmla="val 16667"/>
            </a:avLst>
          </a:prstGeom>
          <a:solidFill>
            <a:schemeClr val="accent2">
              <a:lumMod val="40000"/>
              <a:lumOff val="60000"/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Gli studenti </a:t>
            </a:r>
            <a:r>
              <a:rPr lang="it-IT" dirty="0"/>
              <a:t>formulano </a:t>
            </a:r>
            <a:r>
              <a:rPr lang="it-IT" dirty="0" smtClean="0"/>
              <a:t>ipotesi.</a:t>
            </a:r>
          </a:p>
          <a:p>
            <a:endParaRPr lang="it-IT" dirty="0"/>
          </a:p>
          <a:p>
            <a:r>
              <a:rPr lang="it-IT" dirty="0" smtClean="0"/>
              <a:t>Poi </a:t>
            </a:r>
            <a:r>
              <a:rPr lang="it-IT" dirty="0"/>
              <a:t>cercano </a:t>
            </a:r>
            <a:r>
              <a:rPr lang="it-IT" dirty="0" smtClean="0"/>
              <a:t>di dare le risposte sulla base di una ricerca storica sia guidata che svolta in autonomia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2632" y="1126323"/>
            <a:ext cx="2232248" cy="1328023"/>
          </a:xfrm>
          <a:prstGeom prst="wedgeRoundRectCallout">
            <a:avLst>
              <a:gd name="adj1" fmla="val 63694"/>
              <a:gd name="adj2" fmla="val 72187"/>
              <a:gd name="adj3" fmla="val 16667"/>
            </a:avLst>
          </a:prstGeom>
          <a:gradFill flip="none" rotWithShape="1">
            <a:gsLst>
              <a:gs pos="0">
                <a:srgbClr val="86EEB5">
                  <a:tint val="66000"/>
                  <a:satMod val="160000"/>
                </a:srgbClr>
              </a:gs>
              <a:gs pos="50000">
                <a:srgbClr val="86EEB5">
                  <a:tint val="44500"/>
                  <a:satMod val="160000"/>
                </a:srgbClr>
              </a:gs>
              <a:gs pos="100000">
                <a:srgbClr val="86EEB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Docente e allievi si  collegano o partono dal </a:t>
            </a:r>
            <a:r>
              <a:rPr lang="it-IT" dirty="0"/>
              <a:t>presente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35896" y="1083860"/>
            <a:ext cx="4512956" cy="1328023"/>
          </a:xfrm>
          <a:prstGeom prst="wedgeRoundRectCallout">
            <a:avLst>
              <a:gd name="adj1" fmla="val -43005"/>
              <a:gd name="adj2" fmla="val 7521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docente presenta il tema, problematizza, stimola </a:t>
            </a:r>
            <a:r>
              <a:rPr lang="it-IT" b="1" dirty="0" smtClean="0"/>
              <a:t>domande</a:t>
            </a:r>
            <a:r>
              <a:rPr lang="it-IT" dirty="0" smtClean="0"/>
              <a:t> su </a:t>
            </a:r>
            <a:r>
              <a:rPr lang="it-IT" dirty="0"/>
              <a:t>una </a:t>
            </a:r>
            <a:r>
              <a:rPr lang="it-IT" dirty="0" smtClean="0"/>
              <a:t>trasformazione storica inclusa entro una periodizzazione delimitata da un evento iniziale </a:t>
            </a:r>
            <a:r>
              <a:rPr lang="it-IT" dirty="0"/>
              <a:t>e </a:t>
            </a:r>
            <a:r>
              <a:rPr lang="it-IT" dirty="0" smtClean="0"/>
              <a:t>finale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25772" y="4628728"/>
            <a:ext cx="4390644" cy="1940957"/>
          </a:xfrm>
          <a:prstGeom prst="wedgeRoundRectCallout">
            <a:avLst>
              <a:gd name="adj1" fmla="val -63268"/>
              <a:gd name="adj2" fmla="val -57895"/>
              <a:gd name="adj3" fmla="val 16667"/>
            </a:avLst>
          </a:prstGeom>
          <a:solidFill>
            <a:schemeClr val="accent2">
              <a:lumMod val="40000"/>
              <a:lumOff val="60000"/>
              <a:alpha val="5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Gli studenti colgono </a:t>
            </a:r>
            <a:r>
              <a:rPr lang="it-IT" dirty="0"/>
              <a:t>il </a:t>
            </a:r>
            <a:r>
              <a:rPr lang="it-IT" b="1" dirty="0"/>
              <a:t>senso della storia</a:t>
            </a:r>
            <a:r>
              <a:rPr lang="it-IT" dirty="0"/>
              <a:t>, </a:t>
            </a:r>
            <a:r>
              <a:rPr lang="it-IT" dirty="0" smtClean="0"/>
              <a:t>perché vengono spiegate le </a:t>
            </a:r>
            <a:r>
              <a:rPr lang="it-IT" b="1" dirty="0"/>
              <a:t>trasformazioni </a:t>
            </a:r>
            <a:r>
              <a:rPr lang="it-IT" b="1" dirty="0" smtClean="0"/>
              <a:t>fondamentali </a:t>
            </a:r>
            <a:r>
              <a:rPr lang="it-IT" b="1" dirty="0"/>
              <a:t>del passato</a:t>
            </a:r>
            <a:r>
              <a:rPr lang="it-IT" dirty="0"/>
              <a:t>, </a:t>
            </a:r>
            <a:r>
              <a:rPr lang="it-IT" dirty="0" smtClean="0"/>
              <a:t> che hanno condizionato il destino del mondo o di parti di esso. Comprenderle  può aiutare a capire il presente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5147660"/>
            <a:ext cx="2160240" cy="1634490"/>
          </a:xfrm>
          <a:prstGeom prst="wedgeRoundRectCallout">
            <a:avLst>
              <a:gd name="adj1" fmla="val 59487"/>
              <a:gd name="adj2" fmla="val -91252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Il docente sceglie criticamente i contenuti, validati dalla storiografia più qualificata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759" y="2649360"/>
            <a:ext cx="1619672" cy="2464594"/>
          </a:xfrm>
          <a:prstGeom prst="wedgeRoundRectCallout">
            <a:avLst>
              <a:gd name="adj1" fmla="val 65004"/>
              <a:gd name="adj2" fmla="val -1519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storia generale non può essere una </a:t>
            </a:r>
            <a:r>
              <a:rPr lang="it-IT" dirty="0"/>
              <a:t>serie di eventi tutti uguali sulla linea </a:t>
            </a:r>
            <a:r>
              <a:rPr lang="it-IT" dirty="0" smtClean="0"/>
              <a:t>temporale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0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Cristina Cocilovo 28/02/2013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A3DA-7987-41F7-9B4C-2E83BD3FD754}" type="slidenum">
              <a:rPr lang="it-IT" smtClean="0"/>
              <a:t>14</a:t>
            </a:fld>
            <a:endParaRPr lang="it-IT"/>
          </a:p>
        </p:txBody>
      </p:sp>
      <p:pic>
        <p:nvPicPr>
          <p:cNvPr id="1026" name="Picture 2" descr="http://www.comuni-italia.it/img/italia/italiapoli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654"/>
            <a:ext cx="3120281" cy="34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ris\Documents\cocci\ebook\ebook\Cristina\Italia\Italy 1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84897"/>
            <a:ext cx="2916753" cy="37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ris\Documents\cocci\Iris\21 - 28 febbraio 2013\Cart_Italia_187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35" y="3547813"/>
            <a:ext cx="2842896" cy="32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04248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Italia 1870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87825" y="26621"/>
            <a:ext cx="487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latin typeface="+mj-lt"/>
              </a:rPr>
              <a:t>Un esempio: Il processo di unificazione italiano</a:t>
            </a:r>
            <a:endParaRPr lang="it-IT" sz="2800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40129" y="4139788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Italia oggi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5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97688" cy="1143000"/>
          </a:xfrm>
        </p:spPr>
        <p:txBody>
          <a:bodyPr/>
          <a:lstStyle/>
          <a:p>
            <a:r>
              <a:rPr lang="it-IT" sz="4400" dirty="0" smtClean="0"/>
              <a:t>Le operazioni cognitive per costruire conoscenze procedurali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36827"/>
            <a:ext cx="8208911" cy="3600400"/>
          </a:xfrm>
        </p:spPr>
        <p:txBody>
          <a:bodyPr>
            <a:noAutofit/>
          </a:bodyPr>
          <a:lstStyle/>
          <a:p>
            <a:r>
              <a:rPr lang="it-IT" sz="2400" dirty="0" smtClean="0"/>
              <a:t>Il  </a:t>
            </a:r>
            <a:r>
              <a:rPr lang="it-IT" sz="2400" dirty="0"/>
              <a:t>docente </a:t>
            </a:r>
            <a:r>
              <a:rPr lang="it-IT" sz="2400" dirty="0" smtClean="0"/>
              <a:t>inquadra l’argomento in uno </a:t>
            </a:r>
            <a:r>
              <a:rPr lang="it-IT" sz="2400" dirty="0" smtClean="0">
                <a:solidFill>
                  <a:srgbClr val="C00000"/>
                </a:solidFill>
              </a:rPr>
              <a:t>scenario generale</a:t>
            </a:r>
            <a:r>
              <a:rPr lang="it-IT" sz="2400" dirty="0" smtClean="0"/>
              <a:t> interpretativo, sollecita domande sul perché dei cambiamenti (</a:t>
            </a:r>
            <a:r>
              <a:rPr lang="it-IT" sz="2400" dirty="0" smtClean="0">
                <a:solidFill>
                  <a:srgbClr val="C00000"/>
                </a:solidFill>
              </a:rPr>
              <a:t>problem solving</a:t>
            </a:r>
            <a:r>
              <a:rPr lang="it-IT" sz="2400" dirty="0" smtClean="0"/>
              <a:t>), suddivide  i gruppi e indica i siti internet adatti per rispondere alle domande</a:t>
            </a:r>
          </a:p>
          <a:p>
            <a:r>
              <a:rPr lang="it-IT" sz="2400" dirty="0"/>
              <a:t>I ragazzi </a:t>
            </a:r>
            <a:r>
              <a:rPr lang="it-IT" sz="2400" dirty="0" smtClean="0"/>
              <a:t>circoscrivono </a:t>
            </a:r>
            <a:r>
              <a:rPr lang="it-IT" sz="2400" dirty="0"/>
              <a:t>la ricerca secondo le indicazioni ricevute </a:t>
            </a:r>
            <a:r>
              <a:rPr lang="it-IT" sz="2400" dirty="0" smtClean="0"/>
              <a:t>sia operative che teoriche (</a:t>
            </a:r>
            <a:r>
              <a:rPr lang="it-IT" sz="2400" dirty="0">
                <a:solidFill>
                  <a:srgbClr val="C00000"/>
                </a:solidFill>
              </a:rPr>
              <a:t>tematizzano</a:t>
            </a:r>
            <a:r>
              <a:rPr lang="it-IT" sz="2400" dirty="0"/>
              <a:t>) </a:t>
            </a:r>
          </a:p>
          <a:p>
            <a:r>
              <a:rPr lang="it-IT" sz="2400" dirty="0"/>
              <a:t>C</a:t>
            </a:r>
            <a:r>
              <a:rPr lang="it-IT" sz="2400" dirty="0" smtClean="0"/>
              <a:t>ostruiscono </a:t>
            </a:r>
            <a:r>
              <a:rPr lang="it-IT" sz="2400" dirty="0" smtClean="0">
                <a:solidFill>
                  <a:srgbClr val="C00000"/>
                </a:solidFill>
              </a:rPr>
              <a:t>linee del tempo</a:t>
            </a:r>
            <a:r>
              <a:rPr lang="it-IT" sz="2400" dirty="0" smtClean="0"/>
              <a:t>, </a:t>
            </a:r>
            <a:r>
              <a:rPr lang="it-IT" sz="2400" dirty="0"/>
              <a:t>cercano la </a:t>
            </a:r>
            <a:r>
              <a:rPr lang="it-IT" sz="2400" dirty="0" smtClean="0">
                <a:solidFill>
                  <a:srgbClr val="C00000"/>
                </a:solidFill>
              </a:rPr>
              <a:t>cartografia</a:t>
            </a:r>
            <a:r>
              <a:rPr lang="it-IT" sz="2400" dirty="0" smtClean="0"/>
              <a:t> adeguata, i testi, le immagini e i video per trovare le </a:t>
            </a:r>
            <a:r>
              <a:rPr lang="it-IT" sz="2400" dirty="0" smtClean="0">
                <a:solidFill>
                  <a:srgbClr val="C00000"/>
                </a:solidFill>
              </a:rPr>
              <a:t>informazioni</a:t>
            </a:r>
            <a:r>
              <a:rPr lang="it-IT" sz="2400" dirty="0" smtClean="0"/>
              <a:t> con più linguaggi</a:t>
            </a:r>
            <a:endParaRPr lang="it-IT" sz="2400" dirty="0"/>
          </a:p>
          <a:p>
            <a:r>
              <a:rPr lang="it-IT" sz="2400" dirty="0" smtClean="0"/>
              <a:t>Si organizzano per una </a:t>
            </a:r>
            <a:r>
              <a:rPr lang="it-IT" sz="2400" dirty="0" smtClean="0">
                <a:solidFill>
                  <a:srgbClr val="C00000"/>
                </a:solidFill>
              </a:rPr>
              <a:t>comunicazione</a:t>
            </a:r>
            <a:r>
              <a:rPr lang="it-IT" sz="2400" dirty="0" smtClean="0"/>
              <a:t> alla classe cercando di dare le spiegazioni richieste alle domande sui cambiamenti (</a:t>
            </a:r>
            <a:r>
              <a:rPr lang="it-IT" sz="2400" dirty="0" smtClean="0">
                <a:solidFill>
                  <a:srgbClr val="C00000"/>
                </a:solidFill>
              </a:rPr>
              <a:t>spiegano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Si ritorna al confronto con il </a:t>
            </a:r>
            <a:r>
              <a:rPr lang="it-IT" sz="2400" dirty="0" smtClean="0">
                <a:solidFill>
                  <a:srgbClr val="C00000"/>
                </a:solidFill>
              </a:rPr>
              <a:t>presente</a:t>
            </a:r>
            <a:r>
              <a:rPr lang="it-IT" sz="2400" dirty="0" smtClean="0"/>
              <a:t>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15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00545" y="523523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4584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5381"/>
            <a:ext cx="4114800" cy="1786210"/>
          </a:xfrm>
        </p:spPr>
        <p:txBody>
          <a:bodyPr/>
          <a:lstStyle/>
          <a:p>
            <a:r>
              <a:rPr lang="it-IT" dirty="0"/>
              <a:t>Nel </a:t>
            </a:r>
            <a:r>
              <a:rPr lang="it-IT" dirty="0" smtClean="0"/>
              <a:t>pomeriggio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WEB2.0 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PROCESSI DI TRASFORMAZIONE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00200"/>
            <a:ext cx="8064896" cy="42006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Illustrazione del </a:t>
            </a:r>
            <a:r>
              <a:rPr lang="it-IT" b="1" dirty="0" smtClean="0"/>
              <a:t>modello di spiegazione </a:t>
            </a:r>
            <a:r>
              <a:rPr lang="it-IT" dirty="0" smtClean="0"/>
              <a:t>di </a:t>
            </a:r>
            <a:r>
              <a:rPr lang="it-IT" dirty="0"/>
              <a:t>processo di trasformazione </a:t>
            </a:r>
            <a:endParaRPr lang="it-IT" b="1" dirty="0" smtClean="0"/>
          </a:p>
          <a:p>
            <a:r>
              <a:rPr lang="it-IT" b="1" dirty="0" smtClean="0"/>
              <a:t>Presentazione di un modello </a:t>
            </a:r>
            <a:r>
              <a:rPr lang="it-IT" dirty="0" smtClean="0"/>
              <a:t>di </a:t>
            </a:r>
            <a:r>
              <a:rPr lang="it-IT" dirty="0"/>
              <a:t>processo di trasformazione </a:t>
            </a:r>
            <a:r>
              <a:rPr lang="it-IT" dirty="0" smtClean="0"/>
              <a:t>realizzato con il digitale</a:t>
            </a:r>
          </a:p>
          <a:p>
            <a:r>
              <a:rPr lang="it-IT" dirty="0" smtClean="0"/>
              <a:t>Indicazioni </a:t>
            </a:r>
            <a:r>
              <a:rPr lang="it-IT" dirty="0"/>
              <a:t>di </a:t>
            </a:r>
            <a:r>
              <a:rPr lang="it-IT" b="1" dirty="0" smtClean="0"/>
              <a:t>siti</a:t>
            </a:r>
          </a:p>
          <a:p>
            <a:pPr lvl="1"/>
            <a:r>
              <a:rPr lang="it-IT" b="1" dirty="0" smtClean="0"/>
              <a:t> per ricerca </a:t>
            </a:r>
            <a:r>
              <a:rPr lang="it-IT" dirty="0" smtClean="0"/>
              <a:t>di fonti museali e archivistiche, di indagine storica, </a:t>
            </a:r>
            <a:r>
              <a:rPr lang="it-IT" dirty="0"/>
              <a:t>di cartografia, </a:t>
            </a:r>
            <a:r>
              <a:rPr lang="it-IT" dirty="0" smtClean="0"/>
              <a:t> filmati …</a:t>
            </a:r>
          </a:p>
          <a:p>
            <a:pPr lvl="1"/>
            <a:r>
              <a:rPr lang="it-IT" dirty="0" smtClean="0"/>
              <a:t>per la </a:t>
            </a:r>
            <a:r>
              <a:rPr lang="it-IT" b="1" dirty="0" smtClean="0"/>
              <a:t>costruzione</a:t>
            </a:r>
            <a:r>
              <a:rPr lang="it-IT" dirty="0" smtClean="0"/>
              <a:t> di cronologie, di mappe concettuali,  di modalità di verifica</a:t>
            </a:r>
            <a:endParaRPr lang="it-IT" dirty="0"/>
          </a:p>
          <a:p>
            <a:pPr lvl="1"/>
            <a:r>
              <a:rPr lang="it-IT" dirty="0" smtClean="0"/>
              <a:t>Esempi di </a:t>
            </a:r>
            <a:r>
              <a:rPr lang="it-IT" b="1" dirty="0" smtClean="0"/>
              <a:t>giochi</a:t>
            </a:r>
            <a:r>
              <a:rPr lang="it-IT" dirty="0" smtClean="0"/>
              <a:t> …</a:t>
            </a:r>
          </a:p>
          <a:p>
            <a:pPr marL="114300" indent="0" algn="ctr">
              <a:buNone/>
            </a:pPr>
            <a:r>
              <a:rPr lang="it-IT" sz="3000" dirty="0" smtClean="0"/>
              <a:t>Cercando di intersecare il SW proprietario della LIM e … di non perderci ;-)))</a:t>
            </a: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16</a:t>
            </a:fld>
            <a:endParaRPr lang="it-IT"/>
          </a:p>
        </p:txBody>
      </p:sp>
      <p:pic>
        <p:nvPicPr>
          <p:cNvPr id="2050" name="Picture 2" descr="https://encrypted-tbn3.gstatic.com/images?q=tbn:ANd9GcTR2OhJw4QcL1v7FK2WJUrougxmy616sLgZm5jA7PJXaWt1tqVd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024"/>
            <a:ext cx="2877071" cy="7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21" y="146620"/>
            <a:ext cx="2464296" cy="205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5381"/>
            <a:ext cx="2397957" cy="15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1.gstatic.com/images?q=tbn:ANd9GcRF-7ODVlSiAG9zncpSyB_OvoRwvHK5GhDPzg6mOQdtPccvuBGs3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41" y="945951"/>
            <a:ext cx="1524000" cy="1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34" y="1232669"/>
            <a:ext cx="1464914" cy="93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L’Web  e l’età fragile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897">
            <a:off x="3891204" y="2549152"/>
            <a:ext cx="4667250" cy="316230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287">
            <a:off x="755576" y="1556792"/>
            <a:ext cx="4525963" cy="4525963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8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L’età fragile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429">
            <a:off x="5219773" y="1734267"/>
            <a:ext cx="2317883" cy="162597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7"/>
            <a:ext cx="7571184" cy="506003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it-IT" sz="2800" dirty="0" smtClean="0"/>
              <a:t>Il profilo di uno studente medio nell’età di passaggio</a:t>
            </a:r>
          </a:p>
          <a:p>
            <a:pPr marL="114300" indent="0" algn="ctr">
              <a:buNone/>
            </a:pPr>
            <a:endParaRPr lang="it-IT" sz="2800" dirty="0" smtClean="0"/>
          </a:p>
          <a:p>
            <a:r>
              <a:rPr lang="it-IT" sz="2800" dirty="0" smtClean="0"/>
              <a:t>Preadolescenza </a:t>
            </a:r>
          </a:p>
          <a:p>
            <a:r>
              <a:rPr lang="it-IT" sz="2800" dirty="0" smtClean="0"/>
              <a:t>Ricerca dell’autonomia </a:t>
            </a:r>
          </a:p>
          <a:p>
            <a:r>
              <a:rPr lang="it-IT" sz="2800" dirty="0" smtClean="0"/>
              <a:t>Autoaffermazione, </a:t>
            </a:r>
            <a:r>
              <a:rPr lang="it-IT" sz="2800" dirty="0"/>
              <a:t>autostima, </a:t>
            </a:r>
            <a:r>
              <a:rPr lang="it-IT" sz="2800" dirty="0" smtClean="0"/>
              <a:t>egocentrismo e rapporto con il gruppo di coetanei</a:t>
            </a:r>
          </a:p>
          <a:p>
            <a:r>
              <a:rPr lang="it-IT" sz="2800" dirty="0" smtClean="0"/>
              <a:t>Spesso straniero con radici misconosciute</a:t>
            </a:r>
          </a:p>
          <a:p>
            <a:r>
              <a:rPr lang="it-IT" sz="2800" dirty="0" smtClean="0"/>
              <a:t>Nativi digitali? Spontanei e da consolidarsi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7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Età fragile e valenze etiche</a:t>
            </a:r>
          </a:p>
        </p:txBody>
      </p:sp>
      <p:pic>
        <p:nvPicPr>
          <p:cNvPr id="1026" name="Picture 2" descr="C:\Users\Cris\Documents\cocci\FORMAZIONE\INSMLI Piacenza\Immagini\Copyright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96" y="1484784"/>
            <a:ext cx="2418597" cy="18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5410944" cy="4772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it-IT" sz="2400" dirty="0"/>
              <a:t>I PROBLEMI</a:t>
            </a:r>
          </a:p>
          <a:p>
            <a:r>
              <a:rPr lang="it-IT" sz="2400" dirty="0" smtClean="0"/>
              <a:t>L’utilizzo possibilmente </a:t>
            </a:r>
            <a:r>
              <a:rPr lang="it-IT" sz="2400" dirty="0"/>
              <a:t>sicuro </a:t>
            </a:r>
            <a:r>
              <a:rPr lang="it-IT" sz="2400" dirty="0" smtClean="0"/>
              <a:t>dei siti e dei social network</a:t>
            </a:r>
            <a:endParaRPr lang="it-IT" sz="2400" dirty="0"/>
          </a:p>
          <a:p>
            <a:r>
              <a:rPr lang="it-IT" sz="2400" dirty="0" smtClean="0"/>
              <a:t>La </a:t>
            </a:r>
            <a:r>
              <a:rPr lang="it-IT" sz="2400" dirty="0"/>
              <a:t>gestione delle chat</a:t>
            </a:r>
          </a:p>
          <a:p>
            <a:r>
              <a:rPr lang="it-IT" sz="2400" dirty="0" smtClean="0"/>
              <a:t>L’utilizzo degli strumenti, come le consolle, le PSP</a:t>
            </a:r>
          </a:p>
          <a:p>
            <a:r>
              <a:rPr lang="it-IT" sz="2400" dirty="0"/>
              <a:t>Il rispetto del Copyright</a:t>
            </a:r>
          </a:p>
          <a:p>
            <a:r>
              <a:rPr lang="it-IT" sz="2400" dirty="0"/>
              <a:t>L’utilizzo del tempo</a:t>
            </a:r>
          </a:p>
          <a:p>
            <a:r>
              <a:rPr lang="it-IT" sz="2400" dirty="0" smtClean="0"/>
              <a:t>…</a:t>
            </a:r>
          </a:p>
          <a:p>
            <a:endParaRPr lang="it-IT" sz="2400" dirty="0"/>
          </a:p>
          <a:p>
            <a:r>
              <a:rPr lang="it-IT" sz="2400" dirty="0" smtClean="0"/>
              <a:t>E noi docenti  cosa  possiamo offrire?</a:t>
            </a:r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4</a:t>
            </a:fld>
            <a:endParaRPr lang="it-IT"/>
          </a:p>
        </p:txBody>
      </p:sp>
      <p:pic>
        <p:nvPicPr>
          <p:cNvPr id="1027" name="Picture 3" descr="C:\Users\Cris\Documents\cocci\FORMAZIONE\INSMLI Piacenza\Immagini\Siti-della-P.A.-non-sicuri-certificazioni-non-attendibili-482x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47" y="3717032"/>
            <a:ext cx="2439541" cy="13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20000" cy="1143000"/>
          </a:xfrm>
        </p:spPr>
        <p:txBody>
          <a:bodyPr/>
          <a:lstStyle/>
          <a:p>
            <a:r>
              <a:rPr lang="it-IT" dirty="0" smtClean="0"/>
              <a:t>Avvio a </a:t>
            </a:r>
            <a:r>
              <a:rPr lang="it-IT" dirty="0"/>
              <a:t>un uso </a:t>
            </a:r>
            <a:r>
              <a:rPr lang="it-IT" dirty="0" smtClean="0"/>
              <a:t>consapevole della rete: </a:t>
            </a:r>
            <a:r>
              <a:rPr lang="it-IT" dirty="0" err="1" smtClean="0"/>
              <a:t>wiki</a:t>
            </a:r>
            <a:r>
              <a:rPr lang="it-IT" dirty="0" smtClean="0"/>
              <a:t> / </a:t>
            </a:r>
            <a:r>
              <a:rPr lang="it-IT" dirty="0"/>
              <a:t>social</a:t>
            </a:r>
            <a:br>
              <a:rPr lang="it-IT" dirty="0"/>
            </a:br>
            <a:endParaRPr lang="it-IT" dirty="0"/>
          </a:p>
        </p:txBody>
      </p:sp>
      <p:pic>
        <p:nvPicPr>
          <p:cNvPr id="2051" name="Picture 3" descr="C:\Users\Cris\Documents\cocci\FORMAZIONE\INSMLI Piacenza\Immagini\lim05 t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161928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3340" y="2348880"/>
            <a:ext cx="7992888" cy="359513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 scuola offrire il digitale  </a:t>
            </a:r>
          </a:p>
          <a:p>
            <a:r>
              <a:rPr lang="it-IT" sz="2400" dirty="0" smtClean="0"/>
              <a:t>Ma diversificare  l’uso degli strumenti</a:t>
            </a:r>
          </a:p>
          <a:p>
            <a:r>
              <a:rPr lang="it-IT" sz="2400" dirty="0" smtClean="0"/>
              <a:t>Selezionare e indicare i siti per la ricerca</a:t>
            </a:r>
          </a:p>
          <a:p>
            <a:r>
              <a:rPr lang="it-IT" sz="2400" dirty="0" smtClean="0"/>
              <a:t>Pretendere la citazione della </a:t>
            </a:r>
            <a:r>
              <a:rPr lang="it-IT" sz="2400" b="1" dirty="0" smtClean="0"/>
              <a:t>fonte </a:t>
            </a:r>
            <a:r>
              <a:rPr lang="it-IT" sz="2400" b="1" dirty="0" err="1" smtClean="0"/>
              <a:t>sitografica</a:t>
            </a:r>
            <a:endParaRPr lang="it-IT" sz="2400" b="1" dirty="0" smtClean="0"/>
          </a:p>
          <a:p>
            <a:r>
              <a:rPr lang="it-IT" sz="2400" dirty="0" smtClean="0"/>
              <a:t>Proporre attività di  sostegno all’uso spontaneo della rete</a:t>
            </a:r>
          </a:p>
          <a:p>
            <a:r>
              <a:rPr lang="it-IT" sz="2400" dirty="0"/>
              <a:t>Non demonizzare i Social Network (pur col limite dei 14 anni) </a:t>
            </a:r>
          </a:p>
          <a:p>
            <a:r>
              <a:rPr lang="it-IT" sz="2400" dirty="0" smtClean="0"/>
              <a:t>Costruire </a:t>
            </a:r>
            <a:r>
              <a:rPr lang="it-IT" sz="2400" dirty="0" smtClean="0">
                <a:solidFill>
                  <a:srgbClr val="C00000"/>
                </a:solidFill>
              </a:rPr>
              <a:t>L’EDUCAZIONE</a:t>
            </a:r>
            <a:r>
              <a:rPr lang="it-IT" sz="2400" dirty="0" smtClean="0"/>
              <a:t> alla </a:t>
            </a:r>
            <a:r>
              <a:rPr lang="it-IT" sz="2400" dirty="0" smtClean="0">
                <a:solidFill>
                  <a:srgbClr val="C00000"/>
                </a:solidFill>
              </a:rPr>
              <a:t>LEGALITA</a:t>
            </a:r>
            <a:r>
              <a:rPr lang="it-IT" sz="2400" dirty="0" smtClean="0"/>
              <a:t>’ e alla </a:t>
            </a:r>
            <a:r>
              <a:rPr lang="it-IT" sz="2400" dirty="0" smtClean="0">
                <a:solidFill>
                  <a:srgbClr val="C00000"/>
                </a:solidFill>
              </a:rPr>
              <a:t>CITTADINANZA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3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81664" cy="2218258"/>
          </a:xfrm>
        </p:spPr>
        <p:txBody>
          <a:bodyPr/>
          <a:lstStyle/>
          <a:p>
            <a:r>
              <a:rPr lang="it-IT" dirty="0" err="1" smtClean="0"/>
              <a:t>Wiki</a:t>
            </a:r>
            <a:r>
              <a:rPr lang="it-IT" dirty="0" smtClean="0"/>
              <a:t> e social: non sono </a:t>
            </a:r>
            <a:r>
              <a:rPr lang="it-IT" dirty="0"/>
              <a:t>in </a:t>
            </a:r>
            <a:r>
              <a:rPr lang="it-IT" dirty="0" smtClean="0"/>
              <a:t>alternativa ma integrabili</a:t>
            </a:r>
            <a:endParaRPr lang="it-IT" dirty="0"/>
          </a:p>
        </p:txBody>
      </p:sp>
      <p:pic>
        <p:nvPicPr>
          <p:cNvPr id="4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888432" cy="338437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535">
            <a:off x="4443064" y="2804868"/>
            <a:ext cx="3613943" cy="240491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5790" y="5157192"/>
            <a:ext cx="6608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Costruire  rapporti di gruppo collaborativi, sfruttando l’istintiva  esigenza di comunicazione dei ragazzi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019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Wiki</a:t>
            </a:r>
            <a:r>
              <a:rPr lang="it-IT" dirty="0"/>
              <a:t> e social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Cominciare a cambiare </a:t>
            </a:r>
            <a:r>
              <a:rPr lang="it-IT" b="1" dirty="0" smtClean="0"/>
              <a:t>setting  di classe </a:t>
            </a:r>
            <a:r>
              <a:rPr lang="it-IT" dirty="0" smtClean="0"/>
              <a:t>e stile delle attività rispetto allo standard della scuola media: </a:t>
            </a:r>
            <a:r>
              <a:rPr lang="it-IT" b="1" dirty="0" smtClean="0"/>
              <a:t>ribaltiamo </a:t>
            </a:r>
            <a:r>
              <a:rPr lang="it-IT" dirty="0" smtClean="0"/>
              <a:t>la scuola.</a:t>
            </a:r>
          </a:p>
          <a:p>
            <a:r>
              <a:rPr lang="it-IT" dirty="0" smtClean="0"/>
              <a:t>Cambiare ruolo come docente.</a:t>
            </a:r>
          </a:p>
          <a:p>
            <a:r>
              <a:rPr lang="it-IT" dirty="0" smtClean="0"/>
              <a:t>Accettare rumore e confusione costruttivi</a:t>
            </a:r>
          </a:p>
          <a:p>
            <a:r>
              <a:rPr lang="it-IT" dirty="0" smtClean="0"/>
              <a:t>Impostare </a:t>
            </a:r>
            <a:r>
              <a:rPr lang="it-IT" b="1" dirty="0" smtClean="0"/>
              <a:t>lavoro collaborativo in classe, per una didattica laboratoriale basata sul problem solving sia con i libri che con strumenti digitali</a:t>
            </a:r>
          </a:p>
          <a:p>
            <a:r>
              <a:rPr lang="it-IT" dirty="0" smtClean="0"/>
              <a:t>Far proseguire  e/o concludere  a casa se necessario ricorrendo a cartelle di share proprietarie tipo </a:t>
            </a:r>
            <a:r>
              <a:rPr lang="it-IT" dirty="0" err="1" smtClean="0"/>
              <a:t>Dropbox</a:t>
            </a:r>
            <a:r>
              <a:rPr lang="it-IT" dirty="0" smtClean="0"/>
              <a:t> , Google drive,  a blog di scuola,  a </a:t>
            </a:r>
            <a:r>
              <a:rPr lang="it-IT" b="1" dirty="0" smtClean="0"/>
              <a:t>chat </a:t>
            </a:r>
            <a:r>
              <a:rPr lang="it-IT" dirty="0" smtClean="0"/>
              <a:t>come il Messenger</a:t>
            </a:r>
          </a:p>
          <a:p>
            <a:r>
              <a:rPr lang="it-IT" dirty="0" err="1" smtClean="0"/>
              <a:t>Facebook</a:t>
            </a:r>
            <a:r>
              <a:rPr lang="it-IT" dirty="0" smtClean="0"/>
              <a:t> può essere un’arma a doppio taglio: proporre gruppi chiusi  gestiti dalle famiglie? Sarebbe poco gradito ai ragazzi…</a:t>
            </a:r>
          </a:p>
          <a:p>
            <a:r>
              <a:rPr lang="it-IT" dirty="0" smtClean="0"/>
              <a:t>Ricorrere a chat col docente? Via Messenger? </a:t>
            </a:r>
            <a:r>
              <a:rPr lang="it-IT" dirty="0" err="1" smtClean="0"/>
              <a:t>Skype</a:t>
            </a:r>
            <a:r>
              <a:rPr lang="it-IT" dirty="0" smtClean="0"/>
              <a:t>? FB?   Con parsimonia…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4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strumenti  -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LIM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251520" y="1700808"/>
            <a:ext cx="375476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it-IT" dirty="0" smtClean="0"/>
              <a:t>VANTAGGI PER IL DOCENTE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Diventa una </a:t>
            </a:r>
            <a:r>
              <a:rPr lang="it-IT" b="1" dirty="0" smtClean="0"/>
              <a:t>sfida</a:t>
            </a:r>
            <a:r>
              <a:rPr lang="it-IT" dirty="0" smtClean="0"/>
              <a:t> perché </a:t>
            </a:r>
            <a:r>
              <a:rPr lang="it-IT" dirty="0"/>
              <a:t>può sfruttare strumenti che integrano la sua figura (multimedia)</a:t>
            </a:r>
          </a:p>
          <a:p>
            <a:pPr indent="-342900"/>
            <a:r>
              <a:rPr lang="it-IT" dirty="0"/>
              <a:t>Permette il ricorso pressoché costante a </a:t>
            </a:r>
            <a:r>
              <a:rPr lang="it-IT" b="1" dirty="0" smtClean="0"/>
              <a:t>Internet</a:t>
            </a:r>
            <a:r>
              <a:rPr lang="it-IT" dirty="0" smtClean="0"/>
              <a:t>, non solo alla sua </a:t>
            </a:r>
            <a:r>
              <a:rPr lang="it-IT" b="1" dirty="0" smtClean="0"/>
              <a:t>enciclopedia personale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Può reinventarsi, diventando un </a:t>
            </a:r>
            <a:r>
              <a:rPr lang="it-IT" b="1" dirty="0" smtClean="0"/>
              <a:t>alchimista</a:t>
            </a:r>
            <a:r>
              <a:rPr lang="it-IT" dirty="0" smtClean="0"/>
              <a:t> e non solo un farmacista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2564903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VANTAGGI PER LO STUDENTE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000" dirty="0" smtClean="0"/>
              <a:t>Facilita gli </a:t>
            </a:r>
            <a:r>
              <a:rPr lang="it-IT" sz="2000" dirty="0"/>
              <a:t>studenti con difficoltà di </a:t>
            </a:r>
            <a:r>
              <a:rPr lang="it-IT" sz="2000" dirty="0" smtClean="0"/>
              <a:t>apprendimento </a:t>
            </a:r>
            <a:r>
              <a:rPr lang="it-IT" sz="2000" b="1" dirty="0" smtClean="0"/>
              <a:t>(DSA</a:t>
            </a:r>
            <a:r>
              <a:rPr lang="it-IT" sz="2000" dirty="0" smtClean="0"/>
              <a:t>)</a:t>
            </a:r>
            <a:r>
              <a:rPr lang="it-IT" sz="2000" dirty="0"/>
              <a:t> </a:t>
            </a:r>
            <a:r>
              <a:rPr lang="it-IT" sz="2000" dirty="0" smtClean="0"/>
              <a:t>per </a:t>
            </a:r>
            <a:r>
              <a:rPr lang="it-IT" sz="2000" dirty="0"/>
              <a:t>la prevalenza di linguaggi </a:t>
            </a:r>
            <a:r>
              <a:rPr lang="it-IT" sz="2000" dirty="0" smtClean="0"/>
              <a:t>visuali</a:t>
            </a:r>
            <a:endParaRPr lang="it-IT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000" dirty="0"/>
              <a:t>Sollecita la </a:t>
            </a:r>
            <a:r>
              <a:rPr lang="it-IT" sz="2000" b="1" dirty="0"/>
              <a:t>partecipazione</a:t>
            </a:r>
            <a:r>
              <a:rPr lang="it-IT" sz="2000" dirty="0"/>
              <a:t> attiva degli studenti </a:t>
            </a:r>
            <a:r>
              <a:rPr lang="it-IT" sz="2000" dirty="0" smtClean="0"/>
              <a:t>(ricerca, presentazioni,…)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Diventa oggetto familiare, come quelli multimediali del tempo libero (</a:t>
            </a:r>
            <a:r>
              <a:rPr lang="it-IT" sz="2000" b="1" dirty="0" err="1" smtClean="0"/>
              <a:t>touch</a:t>
            </a:r>
            <a:r>
              <a:rPr lang="it-IT" sz="2000" dirty="0" smtClean="0"/>
              <a:t> non </a:t>
            </a:r>
            <a:r>
              <a:rPr lang="it-IT" sz="2000" dirty="0"/>
              <a:t>solo mouse)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t-IT" sz="2000" dirty="0" smtClean="0"/>
              <a:t>Ne può scoprire le potenzialità </a:t>
            </a:r>
            <a:r>
              <a:rPr lang="it-IT" sz="2000" b="1" dirty="0" smtClean="0"/>
              <a:t>formative</a:t>
            </a:r>
          </a:p>
        </p:txBody>
      </p:sp>
      <p:pic>
        <p:nvPicPr>
          <p:cNvPr id="7" name="Picture 2" descr="C:\Users\Cris\Documents\cocci\FORMAZIONE\INSMLI Piacenza\Immagini\la-lavagna-interattiva-multimediale-L-VCOT_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2884878" cy="21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 - la LIM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669227"/>
            <a:ext cx="3888432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dirty="0" smtClean="0"/>
              <a:t>SVANTAGGI PER GLI STUDENTI</a:t>
            </a:r>
          </a:p>
          <a:p>
            <a:r>
              <a:rPr lang="it-IT" b="1" dirty="0" smtClean="0"/>
              <a:t>Atteggiamento passivo</a:t>
            </a:r>
            <a:r>
              <a:rPr lang="it-IT" dirty="0" smtClean="0"/>
              <a:t>, quasi da intrattenimento televisivo, da parte di chi non </a:t>
            </a:r>
            <a:r>
              <a:rPr lang="it-IT" dirty="0"/>
              <a:t>la </a:t>
            </a:r>
            <a:r>
              <a:rPr lang="it-IT" dirty="0" smtClean="0"/>
              <a:t>conosce. </a:t>
            </a:r>
          </a:p>
          <a:p>
            <a:r>
              <a:rPr lang="it-IT" dirty="0" smtClean="0"/>
              <a:t>Bisogna animarli </a:t>
            </a:r>
            <a:r>
              <a:rPr lang="it-IT" dirty="0"/>
              <a:t>e </a:t>
            </a:r>
            <a:r>
              <a:rPr lang="it-IT" dirty="0" smtClean="0"/>
              <a:t> </a:t>
            </a:r>
            <a:r>
              <a:rPr lang="it-IT" dirty="0"/>
              <a:t>sollecitarli con domande </a:t>
            </a:r>
            <a:r>
              <a:rPr lang="it-IT" dirty="0" smtClean="0"/>
              <a:t>continue, sviluppare </a:t>
            </a:r>
            <a:r>
              <a:rPr lang="it-IT" dirty="0"/>
              <a:t>un </a:t>
            </a:r>
            <a:r>
              <a:rPr lang="it-IT" b="1" dirty="0"/>
              <a:t>lavoro </a:t>
            </a:r>
            <a:r>
              <a:rPr lang="it-IT" b="1" dirty="0" smtClean="0"/>
              <a:t>laboratoriale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Nella </a:t>
            </a:r>
            <a:r>
              <a:rPr lang="it-IT" b="1" dirty="0" smtClean="0"/>
              <a:t>restituzione</a:t>
            </a:r>
            <a:r>
              <a:rPr lang="it-IT" dirty="0" smtClean="0"/>
              <a:t> debbono dimostrare </a:t>
            </a:r>
            <a:r>
              <a:rPr lang="it-IT" b="1" dirty="0" smtClean="0"/>
              <a:t>competenze complesse, </a:t>
            </a:r>
            <a:r>
              <a:rPr lang="it-IT" dirty="0" smtClean="0"/>
              <a:t>non solo conoscenze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2AB8-7791-4E9D-A821-FC3F1502A76B}" type="slidenum">
              <a:rPr lang="it-IT" smtClean="0"/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367182" y="1268760"/>
            <a:ext cx="36239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SVANTAGGI PER IL DOCENTE</a:t>
            </a:r>
          </a:p>
          <a:p>
            <a:endParaRPr lang="it-IT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Deve reinventare </a:t>
            </a:r>
            <a:r>
              <a:rPr lang="it-IT" sz="2200" dirty="0"/>
              <a:t>la propria didattica selezionando nuovi contenuti e </a:t>
            </a:r>
            <a:r>
              <a:rPr lang="it-IT" sz="2200" b="1" dirty="0"/>
              <a:t>riprogettando</a:t>
            </a:r>
            <a:r>
              <a:rPr lang="it-IT" sz="2200" dirty="0"/>
              <a:t> le lezioni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Notevole </a:t>
            </a:r>
            <a:r>
              <a:rPr lang="it-IT" sz="2200" b="1" dirty="0" smtClean="0"/>
              <a:t>investimento</a:t>
            </a:r>
            <a:r>
              <a:rPr lang="it-IT" sz="2200" dirty="0" smtClean="0"/>
              <a:t> </a:t>
            </a:r>
            <a:r>
              <a:rPr lang="it-IT" sz="2200" dirty="0"/>
              <a:t>di tempo e di risorse </a:t>
            </a:r>
            <a:endParaRPr lang="it-IT" sz="2200" dirty="0" smtClean="0"/>
          </a:p>
        </p:txBody>
      </p:sp>
      <p:pic>
        <p:nvPicPr>
          <p:cNvPr id="2051" name="Picture 3" descr="C:\Users\Cris\Documents\cocci\FORMAZIONE\INSMLI Piacenza\Immagini\lim2-jpeg-4BBP1DZV Giunti scuola LI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98" y="4069527"/>
            <a:ext cx="2902838" cy="21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3218</TotalTime>
  <Words>1035</Words>
  <Application>Microsoft Office PowerPoint</Application>
  <PresentationFormat>Presentazione su schermo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Adiacente</vt:lpstr>
      <vt:lpstr>Storia e Nuove Tecnologie  nella scuola secondaria di I° grado </vt:lpstr>
      <vt:lpstr>L’Web  e l’età fragile</vt:lpstr>
      <vt:lpstr>L’età fragile</vt:lpstr>
      <vt:lpstr>Età fragile e valenze etiche</vt:lpstr>
      <vt:lpstr>Avvio a un uso consapevole della rete: wiki / social </vt:lpstr>
      <vt:lpstr>Wiki e social: non sono in alternativa ma integrabili</vt:lpstr>
      <vt:lpstr>Wiki e social</vt:lpstr>
      <vt:lpstr>Gli strumenti  -  la LIM</vt:lpstr>
      <vt:lpstr>Gli strumenti  - la LIM</vt:lpstr>
      <vt:lpstr>Gli strumenti -  smartphone, tablet , internet</vt:lpstr>
      <vt:lpstr>La scuola rinnovata</vt:lpstr>
      <vt:lpstr>Nel pomeriggio  Ripartire dalla STORIA come DISCIPLINA </vt:lpstr>
      <vt:lpstr>Il modello di spiegazione</vt:lpstr>
      <vt:lpstr>Presentazione standard di PowerPoint</vt:lpstr>
      <vt:lpstr>Le operazioni cognitive per costruire conoscenze procedurali</vt:lpstr>
      <vt:lpstr>Nel pomeriggio  WEB2.0  E PROCESSI DI TRASFORMAZIONE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</dc:creator>
  <cp:lastModifiedBy>Cris</cp:lastModifiedBy>
  <cp:revision>108</cp:revision>
  <dcterms:created xsi:type="dcterms:W3CDTF">2013-02-18T11:20:04Z</dcterms:created>
  <dcterms:modified xsi:type="dcterms:W3CDTF">2013-03-14T15:53:12Z</dcterms:modified>
</cp:coreProperties>
</file>