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90" r:id="rId2"/>
    <p:sldId id="320" r:id="rId3"/>
    <p:sldId id="309" r:id="rId4"/>
    <p:sldId id="319" r:id="rId5"/>
    <p:sldId id="318" r:id="rId6"/>
    <p:sldId id="305" r:id="rId7"/>
    <p:sldId id="307" r:id="rId8"/>
    <p:sldId id="308" r:id="rId9"/>
    <p:sldId id="314" r:id="rId10"/>
    <p:sldId id="315" r:id="rId11"/>
    <p:sldId id="295" r:id="rId12"/>
    <p:sldId id="297" r:id="rId13"/>
    <p:sldId id="322" r:id="rId14"/>
    <p:sldId id="304" r:id="rId15"/>
    <p:sldId id="296" r:id="rId16"/>
    <p:sldId id="258" r:id="rId17"/>
    <p:sldId id="259" r:id="rId18"/>
    <p:sldId id="299" r:id="rId19"/>
    <p:sldId id="300" r:id="rId20"/>
    <p:sldId id="298" r:id="rId21"/>
    <p:sldId id="323" r:id="rId22"/>
    <p:sldId id="302" r:id="rId23"/>
    <p:sldId id="316" r:id="rId24"/>
    <p:sldId id="317" r:id="rId25"/>
    <p:sldId id="312" r:id="rId26"/>
    <p:sldId id="313" r:id="rId27"/>
    <p:sldId id="321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803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7937-ECFE-46F9-9780-BD4708E08819}" type="datetimeFigureOut">
              <a:rPr lang="it-IT" smtClean="0"/>
              <a:pPr/>
              <a:t>16/03/2013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18A7-C52E-4D09-8A1C-93898C62A9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667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BDDC-5073-4244-980B-76B510F115C6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F4F0-6B17-4AAB-894B-20980F235DD5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3A90-ECAD-486B-8C77-9A79C80C4AC2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636B-E1BC-441F-A0AE-A3DD200868D0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B155-AA9B-498C-B177-419B8436B76B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E9D-680C-4A7E-AE73-DE0FEAA265FD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09C7-EB85-4858-9338-1FBB7AADAC16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0B35-68FB-4745-B7BA-D2C43D89D79A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A8B6-69C2-4692-A0A8-7E73E6563DC6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A445-3D65-4E7E-AC92-4FAF735A253E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62E8-212F-48A5-8151-1910D32C49BF}" type="datetime1">
              <a:rPr lang="it-IT" smtClean="0"/>
              <a:pPr/>
              <a:t>16/03/2013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A45737-1CD6-47E3-B004-A09012DC9A2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BA2092-2D45-40D2-BFC8-C409811DD4E6}" type="datetime1">
              <a:rPr lang="it-IT" smtClean="0"/>
              <a:pPr/>
              <a:t>16/03/2013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hyperlink" Target="http://commons.wikimedia.org/wiki/Atlas_of_Italy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commons.wikimedia.org/wiki/Atlas_of_colonial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iolab.it/piacenza/Scenario%20%20europeo-%20mondiale.pptx" TargetMode="External"/><Relationship Id="rId5" Type="http://schemas.openxmlformats.org/officeDocument/2006/relationships/hyperlink" Target="http://www.oilproject.org/lezioni/storia/storia-contemporanea" TargetMode="External"/><Relationship Id="rId4" Type="http://schemas.openxmlformats.org/officeDocument/2006/relationships/hyperlink" Target="http://stefanomaroni.files.wordpress.com/2012/01/obiettiviesitiprotagonistirisorgimento.jpg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lab.it/webquest_risorgimento/index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ilproject.org/lezione/le-conseguenze-del-congresso-di-vienna-europa-e-italia-4333.html" TargetMode="External"/><Relationship Id="rId3" Type="http://schemas.openxmlformats.org/officeDocument/2006/relationships/hyperlink" Target="http://www.oilproject.org/lezione/la-restaurazione-riassunto-4328.html" TargetMode="External"/><Relationship Id="rId7" Type="http://schemas.openxmlformats.org/officeDocument/2006/relationships/hyperlink" Target="http://it.wikipedia.org/wiki/Cronologia_del_Risorgimento" TargetMode="External"/><Relationship Id="rId2" Type="http://schemas.openxmlformats.org/officeDocument/2006/relationships/hyperlink" Target="http://it.wikipedia.org/wiki/Risorgimen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riere.it/unita-italia-150/" TargetMode="External"/><Relationship Id="rId5" Type="http://schemas.openxmlformats.org/officeDocument/2006/relationships/hyperlink" Target="http://www.educational.rai.it/timemap/" TargetMode="External"/><Relationship Id="rId4" Type="http://schemas.openxmlformats.org/officeDocument/2006/relationships/hyperlink" Target="http://www.italiaunita150.it/sullunita-ditalia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onologia.leonardo.it/mondo35.htm" TargetMode="External"/><Relationship Id="rId7" Type="http://schemas.openxmlformats.org/officeDocument/2006/relationships/hyperlink" Target="http://commons.wikimedia.org/wiki/Atlas_of_colonialism" TargetMode="External"/><Relationship Id="rId2" Type="http://schemas.openxmlformats.org/officeDocument/2006/relationships/hyperlink" Target="http://www.pbmstoria.it/dizionar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Atlas_of_Italy" TargetMode="External"/><Relationship Id="rId5" Type="http://schemas.openxmlformats.org/officeDocument/2006/relationships/hyperlink" Target="http://www.nuovarivistastorica.it/?p=1007" TargetMode="External"/><Relationship Id="rId4" Type="http://schemas.openxmlformats.org/officeDocument/2006/relationships/hyperlink" Target="http://www.corriere.it/unita-italia-150/recensioni/12_gennaio_10/de-rienzo-regno-due-sicilie_b6068094-3b92-11e1-9a5f-c5745a18f471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13.92.103.197/AIR/contenutimultimediali/arte/stonehenge/_gen/vlt_engine/9/index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dasfera.it/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aw.io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timerime.com/" TargetMode="External"/><Relationship Id="rId7" Type="http://schemas.openxmlformats.org/officeDocument/2006/relationships/hyperlink" Target="http://cmap.ihmc.us/" TargetMode="External"/><Relationship Id="rId12" Type="http://schemas.openxmlformats.org/officeDocument/2006/relationships/slide" Target="slide26.xml"/><Relationship Id="rId2" Type="http://schemas.openxmlformats.org/officeDocument/2006/relationships/hyperlink" Target="http://www.timetoast.com/timeli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pline.net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oldmapsonline.org/" TargetMode="External"/><Relationship Id="rId10" Type="http://schemas.openxmlformats.org/officeDocument/2006/relationships/slide" Target="slide25.xml"/><Relationship Id="rId4" Type="http://schemas.openxmlformats.org/officeDocument/2006/relationships/hyperlink" Target="http://www.myhistro.com/dashboard" TargetMode="External"/><Relationship Id="rId9" Type="http://schemas.openxmlformats.org/officeDocument/2006/relationships/hyperlink" Target="http://hotpot.uvic.c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mapper.org/" TargetMode="External"/><Relationship Id="rId3" Type="http://schemas.openxmlformats.org/officeDocument/2006/relationships/hyperlink" Target="http://digilander.libero.it/sussidi.didattici/index.html" TargetMode="External"/><Relationship Id="rId7" Type="http://schemas.openxmlformats.org/officeDocument/2006/relationships/hyperlink" Target="http://show.mappingworlds.com/world/" TargetMode="External"/><Relationship Id="rId2" Type="http://schemas.openxmlformats.org/officeDocument/2006/relationships/hyperlink" Target="http://try.iprase.tn.it/prodotti/software_didattico/giochi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ndediplo.com/maps/inequalitymdv51" TargetMode="External"/><Relationship Id="rId5" Type="http://schemas.openxmlformats.org/officeDocument/2006/relationships/hyperlink" Target="http://mondediplo.com/maps/" TargetMode="External"/><Relationship Id="rId10" Type="http://schemas.openxmlformats.org/officeDocument/2006/relationships/hyperlink" Target="http://www.histoirealacarte.com/demos/tome09/1_monde_grec_antique.php" TargetMode="External"/><Relationship Id="rId4" Type="http://schemas.openxmlformats.org/officeDocument/2006/relationships/hyperlink" Target="http://www.historyworld.net/timesearch/default.asp?conid=1062&amp;gtrack=mtop1" TargetMode="External"/><Relationship Id="rId9" Type="http://schemas.openxmlformats.org/officeDocument/2006/relationships/hyperlink" Target="http://www.hyperhistory.com/online_n2/History_n2/a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.uk/" TargetMode="External"/><Relationship Id="rId13" Type="http://schemas.openxmlformats.org/officeDocument/2006/relationships/hyperlink" Target="http://www.histoire-image.org/index.php" TargetMode="External"/><Relationship Id="rId3" Type="http://schemas.openxmlformats.org/officeDocument/2006/relationships/hyperlink" Target="http://www.studioinmappa.it/joomla/" TargetMode="External"/><Relationship Id="rId7" Type="http://schemas.openxmlformats.org/officeDocument/2006/relationships/hyperlink" Target="http://www.archiviocapitolinorisorsedigitali.it/" TargetMode="External"/><Relationship Id="rId12" Type="http://schemas.openxmlformats.org/officeDocument/2006/relationships/hyperlink" Target="http://www.atlantecatastilombardia.it/" TargetMode="External"/><Relationship Id="rId2" Type="http://schemas.openxmlformats.org/officeDocument/2006/relationships/hyperlink" Target="http://www.atuttascuola.it/viale/files/storia_per_scuola_medi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ntacroceopera.it/it/ArchitetturaEArte_SpaziArchitettonici.aspx" TargetMode="External"/><Relationship Id="rId11" Type="http://schemas.openxmlformats.org/officeDocument/2006/relationships/hyperlink" Target="http://www.manifestipolitici.it/" TargetMode="External"/><Relationship Id="rId5" Type="http://schemas.openxmlformats.org/officeDocument/2006/relationships/hyperlink" Target="http://www.polomuseale.firenze.it/archivi/" TargetMode="External"/><Relationship Id="rId10" Type="http://schemas.openxmlformats.org/officeDocument/2006/relationships/hyperlink" Target="http://www.archivioluce.com/archivio/" TargetMode="External"/><Relationship Id="rId4" Type="http://schemas.openxmlformats.org/officeDocument/2006/relationships/hyperlink" Target="http://www.googleartproject.com/it/" TargetMode="External"/><Relationship Id="rId9" Type="http://schemas.openxmlformats.org/officeDocument/2006/relationships/hyperlink" Target="http://www.bl.uk/catalogues/illuminatedmanuscripts/TourBestiaryOrigins.asp" TargetMode="External"/><Relationship Id="rId14" Type="http://schemas.openxmlformats.org/officeDocument/2006/relationships/hyperlink" Target="http://www.chieracostui.com/costui/index.asp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nogames.com/it/games/Tribals" TargetMode="External"/><Relationship Id="rId3" Type="http://schemas.openxmlformats.org/officeDocument/2006/relationships/hyperlink" Target="http://www.archiviodistatopiacenza.beniculturali.it/index.php?it/164/didattica" TargetMode="External"/><Relationship Id="rId7" Type="http://schemas.openxmlformats.org/officeDocument/2006/relationships/hyperlink" Target="http://om.forgeofempires.com/" TargetMode="External"/><Relationship Id="rId2" Type="http://schemas.openxmlformats.org/officeDocument/2006/relationships/hyperlink" Target="http://www.officinadellostorico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eofempiresonline.com/en/" TargetMode="External"/><Relationship Id="rId5" Type="http://schemas.openxmlformats.org/officeDocument/2006/relationships/hyperlink" Target="http://www.civilization6.net/" TargetMode="External"/><Relationship Id="rId4" Type="http://schemas.openxmlformats.org/officeDocument/2006/relationships/hyperlink" Target="http://www.archiviodistatopiacenza.beniculturali.it/index.php?it/198/miscellanea-iconografica-mappe-stampe-e-disegni-esposizion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ldmapsonline.org/" TargetMode="Externa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399957"/>
            <a:ext cx="8640960" cy="2448269"/>
          </a:xfrm>
        </p:spPr>
        <p:txBody>
          <a:bodyPr>
            <a:normAutofit/>
          </a:bodyPr>
          <a:lstStyle/>
          <a:p>
            <a:r>
              <a:rPr lang="it-IT" sz="4400" dirty="0" smtClean="0"/>
              <a:t>Storia </a:t>
            </a:r>
            <a:r>
              <a:rPr lang="it-IT" sz="4400" dirty="0"/>
              <a:t>e</a:t>
            </a:r>
            <a:r>
              <a:rPr lang="it-IT" sz="4400" dirty="0" smtClean="0"/>
              <a:t> Nuove Tecnologie </a:t>
            </a:r>
            <a:br>
              <a:rPr lang="it-IT" sz="4400" dirty="0" smtClean="0"/>
            </a:br>
            <a:r>
              <a:rPr lang="it-IT" sz="4400" dirty="0" smtClean="0"/>
              <a:t>nella </a:t>
            </a:r>
            <a:r>
              <a:rPr lang="it-IT" sz="4400" dirty="0"/>
              <a:t>scuola secondaria di </a:t>
            </a:r>
            <a:r>
              <a:rPr lang="it-IT" sz="4400" dirty="0" smtClean="0"/>
              <a:t>I° grado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0998" y="6398620"/>
            <a:ext cx="6512768" cy="45938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Cristina Cocilovo – workshop pomeridiano – Piacenza 8 marzo 2013</a:t>
            </a:r>
            <a:endParaRPr lang="it-IT" sz="1600" dirty="0"/>
          </a:p>
        </p:txBody>
      </p:sp>
      <p:pic>
        <p:nvPicPr>
          <p:cNvPr id="1026" name="Picture 2" descr="C:\Users\Cris\Documents\cocci\FORMAZIONE\INSMLI Piacenza\Immagini\tab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2956">
            <a:off x="251369" y="27735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Noc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4045">
            <a:off x="5652041" y="3130947"/>
            <a:ext cx="2852673" cy="2630164"/>
          </a:xfrm>
          <a:prstGeom prst="rect">
            <a:avLst/>
          </a:prstGeom>
        </p:spPr>
      </p:pic>
      <p:pic>
        <p:nvPicPr>
          <p:cNvPr id="1028" name="Picture 4" descr="C:\Users\Cris\Documents\cocci\FORMAZIONE\INSMLI Piacenza\Immagini\2011-08-18_google-time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9008">
            <a:off x="794667" y="4025154"/>
            <a:ext cx="3635896" cy="16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1395">
            <a:off x="3800240" y="4229444"/>
            <a:ext cx="2822339" cy="18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is\Documents\cocci\FORMAZIONE\INSMLI Piacenza\Immagini\convegno Piacen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1401">
            <a:off x="3223811" y="2353346"/>
            <a:ext cx="2875849" cy="18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/>
          <a:lstStyle/>
          <a:p>
            <a:r>
              <a:rPr lang="it-IT" sz="4400" dirty="0" smtClean="0"/>
              <a:t>Problematizziamo 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215336" cy="5400600"/>
          </a:xfrm>
        </p:spPr>
        <p:txBody>
          <a:bodyPr>
            <a:noAutofit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it-IT" sz="2200" dirty="0"/>
              <a:t>Quali differenze con l’Italia di oggi? Chiediamoci il perché del </a:t>
            </a:r>
            <a:r>
              <a:rPr lang="it-IT" sz="2200" dirty="0" smtClean="0"/>
              <a:t>cambiamento. Ecco domande formulate da una 3 media:</a:t>
            </a:r>
            <a:endParaRPr lang="it-IT" sz="2200" dirty="0"/>
          </a:p>
          <a:p>
            <a:pPr lvl="1"/>
            <a:r>
              <a:rPr lang="it-IT" sz="2200" dirty="0" smtClean="0"/>
              <a:t>Che cosa è accaduto? (aspetto descrittivo generale)</a:t>
            </a:r>
          </a:p>
          <a:p>
            <a:pPr lvl="1"/>
            <a:r>
              <a:rPr lang="it-IT" sz="2200" dirty="0"/>
              <a:t>Perché è accaduto in quel periodo </a:t>
            </a:r>
            <a:r>
              <a:rPr lang="it-IT" sz="2200" dirty="0" smtClean="0"/>
              <a:t>e </a:t>
            </a:r>
            <a:r>
              <a:rPr lang="it-IT" sz="2200" dirty="0"/>
              <a:t>non prima</a:t>
            </a:r>
            <a:r>
              <a:rPr lang="it-IT" sz="2200" dirty="0" smtClean="0"/>
              <a:t>?</a:t>
            </a:r>
            <a:r>
              <a:rPr lang="it-IT" sz="2200" dirty="0"/>
              <a:t> (aspetto interpretativo politico</a:t>
            </a:r>
            <a:r>
              <a:rPr lang="it-IT" sz="2200" dirty="0" smtClean="0"/>
              <a:t> ) </a:t>
            </a:r>
          </a:p>
          <a:p>
            <a:pPr lvl="1"/>
            <a:r>
              <a:rPr lang="it-IT" sz="2200" dirty="0" smtClean="0"/>
              <a:t>In </a:t>
            </a:r>
            <a:r>
              <a:rPr lang="it-IT" sz="2200" dirty="0"/>
              <a:t>quanto tempo si è realizzato? (aspetto cronologico – periodizzazioni)</a:t>
            </a:r>
          </a:p>
          <a:p>
            <a:pPr lvl="1"/>
            <a:r>
              <a:rPr lang="it-IT" sz="2200" dirty="0" smtClean="0"/>
              <a:t>È </a:t>
            </a:r>
            <a:r>
              <a:rPr lang="it-IT" sz="2200" dirty="0"/>
              <a:t>stato un fenomeno solo </a:t>
            </a:r>
            <a:r>
              <a:rPr lang="it-IT" sz="2200" dirty="0" smtClean="0"/>
              <a:t>italiano?  Ha coinvolto tutto il paese allo stesso modo? (aspetto cronologico – cartografico)</a:t>
            </a:r>
          </a:p>
          <a:p>
            <a:pPr lvl="1"/>
            <a:r>
              <a:rPr lang="it-IT" sz="2200" dirty="0" smtClean="0"/>
              <a:t>Chi ha avuto un ruolo significativo  nella vicenda?  (aspetto biografico – storico generale)</a:t>
            </a:r>
          </a:p>
          <a:p>
            <a:pPr lvl="1"/>
            <a:r>
              <a:rPr lang="it-IT" sz="2200" dirty="0" smtClean="0"/>
              <a:t>Qualcuno si è opposto? (aspetto descrittivo – politico)</a:t>
            </a:r>
          </a:p>
          <a:p>
            <a:pPr lvl="1"/>
            <a:r>
              <a:rPr lang="it-IT" sz="2200" dirty="0" smtClean="0"/>
              <a:t>È stato un fenomeno circoscritto all’Italia o altri paesi hanno contribuito oppure ostacolato  il processo? (aspetto politico di contesto internazionale)</a:t>
            </a:r>
          </a:p>
          <a:p>
            <a:pPr lvl="1"/>
            <a:r>
              <a:rPr lang="it-IT" sz="2200" dirty="0" smtClean="0"/>
              <a:t>…..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9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720080"/>
          </a:xfrm>
        </p:spPr>
        <p:txBody>
          <a:bodyPr>
            <a:noAutofit/>
          </a:bodyPr>
          <a:lstStyle/>
          <a:p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 smtClean="0"/>
              <a:t>Le Operazioni cognitive</a:t>
            </a:r>
            <a:br>
              <a:rPr lang="it-IT" sz="4400" dirty="0" smtClean="0"/>
            </a:b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908720"/>
            <a:ext cx="4968551" cy="5613532"/>
          </a:xfrm>
          <a:prstGeom prst="wedgeRectCallout">
            <a:avLst>
              <a:gd name="adj1" fmla="val -59531"/>
              <a:gd name="adj2" fmla="val -103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it-IT" dirty="0" smtClean="0"/>
              <a:t>CHI FA COSA NELLA CLASSE LABORATORIO </a:t>
            </a:r>
          </a:p>
          <a:p>
            <a:r>
              <a:rPr lang="it-IT" dirty="0" smtClean="0"/>
              <a:t>Il  </a:t>
            </a:r>
            <a:r>
              <a:rPr lang="it-IT" b="1" dirty="0"/>
              <a:t>docente</a:t>
            </a:r>
            <a:r>
              <a:rPr lang="it-IT" dirty="0"/>
              <a:t> </a:t>
            </a:r>
            <a:endParaRPr lang="it-IT" dirty="0" smtClean="0"/>
          </a:p>
          <a:p>
            <a:pPr lvl="1"/>
            <a:r>
              <a:rPr lang="it-IT" dirty="0" smtClean="0"/>
              <a:t>dà un inquadramento generale, organizza il lavoro, indica i siti internet (e altri materiali) con le informazioni per rispondere alle domande iniziali  </a:t>
            </a:r>
          </a:p>
          <a:p>
            <a:r>
              <a:rPr lang="it-IT" dirty="0" smtClean="0"/>
              <a:t>I </a:t>
            </a:r>
            <a:r>
              <a:rPr lang="it-IT" b="1" dirty="0" smtClean="0"/>
              <a:t>ragazzi </a:t>
            </a:r>
            <a:r>
              <a:rPr lang="it-IT" b="1" dirty="0"/>
              <a:t>in gruppo </a:t>
            </a:r>
            <a:endParaRPr lang="it-IT" b="1" dirty="0" smtClean="0"/>
          </a:p>
          <a:p>
            <a:pPr lvl="1"/>
            <a:r>
              <a:rPr lang="it-IT" dirty="0"/>
              <a:t>Circoscrivono la ricerca secondo le indicazioni ricevute (tematizzare)</a:t>
            </a:r>
          </a:p>
          <a:p>
            <a:pPr lvl="1"/>
            <a:r>
              <a:rPr lang="it-IT" dirty="0" smtClean="0"/>
              <a:t>Costruiscono linee </a:t>
            </a:r>
            <a:r>
              <a:rPr lang="it-IT" dirty="0"/>
              <a:t>del tempo, cercano la cartografia </a:t>
            </a:r>
            <a:r>
              <a:rPr lang="it-IT" dirty="0" smtClean="0"/>
              <a:t>adeguata,  le informazioni, i testi, le immagini e i video </a:t>
            </a:r>
            <a:endParaRPr lang="it-IT" dirty="0"/>
          </a:p>
          <a:p>
            <a:pPr lvl="1"/>
            <a:r>
              <a:rPr lang="it-IT" dirty="0" smtClean="0"/>
              <a:t>Si organizzano per una comunicazione alla classe cercando di dare le spiegazioni richieste alle domande sui cambiamenti e un confronto con l’oggi</a:t>
            </a:r>
          </a:p>
          <a:p>
            <a:pPr lvl="1"/>
            <a:r>
              <a:rPr lang="it-IT" dirty="0" smtClean="0"/>
              <a:t>Conoscono in anticipo le modalità di 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00545" y="523523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9712" y="1135678"/>
            <a:ext cx="2592288" cy="542067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200" dirty="0" smtClean="0"/>
              <a:t>Periodizzazione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distinzione </a:t>
            </a:r>
            <a:r>
              <a:rPr lang="it-IT" sz="2200" dirty="0"/>
              <a:t>delle fasi costitutive del </a:t>
            </a:r>
            <a:r>
              <a:rPr lang="it-IT" sz="2200" dirty="0" smtClean="0"/>
              <a:t>processo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/>
              <a:t>tematizzazione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selezione </a:t>
            </a:r>
            <a:r>
              <a:rPr lang="it-IT" sz="2200" dirty="0"/>
              <a:t>delle </a:t>
            </a:r>
            <a:r>
              <a:rPr lang="it-IT" sz="2200" dirty="0" smtClean="0"/>
              <a:t>informazioni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spiegazione </a:t>
            </a:r>
            <a:r>
              <a:rPr lang="it-IT" sz="2200" dirty="0"/>
              <a:t>dei </a:t>
            </a:r>
            <a:r>
              <a:rPr lang="it-IT" sz="2200" dirty="0" smtClean="0"/>
              <a:t>cambiamenti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Confronto con l’oggi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xmlns="" val="2578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L’inquadramento generale del docente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it-IT" dirty="0" smtClean="0"/>
              <a:t>Lezione partecipata, con il sussidio della LIM  (penna magica o tendina) per mettere a fuoco carte </a:t>
            </a:r>
            <a:r>
              <a:rPr lang="it-IT" dirty="0" err="1" smtClean="0"/>
              <a:t>geostoriche</a:t>
            </a:r>
            <a:r>
              <a:rPr lang="it-IT" dirty="0" smtClean="0"/>
              <a:t> del </a:t>
            </a:r>
            <a:r>
              <a:rPr lang="it-IT" dirty="0"/>
              <a:t>contesto </a:t>
            </a:r>
            <a:r>
              <a:rPr lang="it-IT" dirty="0" smtClean="0"/>
              <a:t>   europeo/mondiale        e dell’Italia presenti in </a:t>
            </a:r>
          </a:p>
          <a:p>
            <a:pPr marL="708660" lvl="2">
              <a:buClr>
                <a:schemeClr val="accent1"/>
              </a:buClr>
            </a:pP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://commons.wikimedia.org/wiki/Atlas_of_colonialism</a:t>
            </a:r>
            <a:r>
              <a:rPr lang="it-IT" dirty="0"/>
              <a:t> </a:t>
            </a:r>
            <a:r>
              <a:rPr lang="it-IT" dirty="0" smtClean="0"/>
              <a:t> (1754 – 1822)  -  </a:t>
            </a:r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://commons.wikimedia.org/wiki/Atlas_of_Italy</a:t>
            </a:r>
            <a:r>
              <a:rPr lang="it-IT" dirty="0"/>
              <a:t> </a:t>
            </a:r>
            <a:r>
              <a:rPr lang="it-IT" dirty="0" smtClean="0"/>
              <a:t>(processo di unificazione)</a:t>
            </a:r>
            <a:endParaRPr lang="it-IT" dirty="0"/>
          </a:p>
          <a:p>
            <a:pPr marL="480060" lvl="2" indent="0" algn="ctr">
              <a:buClr>
                <a:schemeClr val="accent1"/>
              </a:buClr>
              <a:buNone/>
            </a:pPr>
            <a:endParaRPr lang="it-IT" dirty="0" smtClean="0"/>
          </a:p>
          <a:p>
            <a:pPr marL="342900" lvl="1">
              <a:buClr>
                <a:schemeClr val="accent1"/>
              </a:buClr>
            </a:pPr>
            <a:r>
              <a:rPr lang="it-IT" dirty="0" smtClean="0"/>
              <a:t>Con il sussidio di mappe interpretative da costruire prima in </a:t>
            </a:r>
            <a:r>
              <a:rPr lang="it-IT" dirty="0" err="1" smtClean="0"/>
              <a:t>Cmap</a:t>
            </a:r>
            <a:r>
              <a:rPr lang="it-IT" dirty="0" smtClean="0"/>
              <a:t> </a:t>
            </a:r>
          </a:p>
          <a:p>
            <a:pPr marL="342900" lvl="1">
              <a:buClr>
                <a:schemeClr val="accent1"/>
              </a:buClr>
            </a:pPr>
            <a:r>
              <a:rPr lang="it-IT" dirty="0" smtClean="0"/>
              <a:t>Con rischi di ambiguità si può ricorrere  a mappe già in rete come </a:t>
            </a:r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stefanomaroni.files.wordpress.com/2012/01/obiettiviesitiprotagonistirisorgimento.jpg</a:t>
            </a:r>
            <a:r>
              <a:rPr lang="it-IT" dirty="0" smtClean="0"/>
              <a:t> ( ma privilegia altri aspetti)</a:t>
            </a:r>
          </a:p>
          <a:p>
            <a:pPr marL="342900" lvl="1">
              <a:buClr>
                <a:schemeClr val="accent1"/>
              </a:buClr>
            </a:pPr>
            <a:endParaRPr lang="it-IT" dirty="0"/>
          </a:p>
          <a:p>
            <a:pPr marL="708660" lvl="2" algn="ctr">
              <a:buClr>
                <a:schemeClr val="accent1"/>
              </a:buClr>
            </a:pPr>
            <a:r>
              <a:rPr lang="it-IT" dirty="0" smtClean="0"/>
              <a:t>Oppure </a:t>
            </a:r>
          </a:p>
          <a:p>
            <a:r>
              <a:rPr lang="it-IT" sz="2000" dirty="0" smtClean="0"/>
              <a:t>Con il sussidio audio video tratto da </a:t>
            </a:r>
            <a:r>
              <a:rPr lang="it-IT" sz="2000" dirty="0">
                <a:hlinkClick r:id="rId5"/>
              </a:rPr>
              <a:t>http://www.oilproject.org/lezioni/storia/storia-contemporanea</a:t>
            </a:r>
            <a:r>
              <a:rPr lang="it-IT" sz="2000" dirty="0"/>
              <a:t> </a:t>
            </a:r>
            <a:r>
              <a:rPr lang="it-IT" sz="2000" dirty="0" smtClean="0"/>
              <a:t>(però descrittiva e molto analitica</a:t>
            </a:r>
            <a:r>
              <a:rPr lang="it-IT" dirty="0" smtClean="0"/>
              <a:t>)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026" name="Picture 2" descr="C:\Users\Cris\AppData\Local\Microsoft\Windows\Temporary Internet Files\Content.IE5\76XKSSK8\MC900432684[1]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024" y="2132856"/>
            <a:ext cx="427412" cy="4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\AppData\Local\Microsoft\Windows\Temporary Internet Files\Content.IE5\76XKSSK8\MC900432684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49763"/>
            <a:ext cx="464478" cy="4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5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Ancora dei perché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r>
              <a:rPr lang="it-IT" dirty="0" smtClean="0"/>
              <a:t>Dall’illustrazione dello scenario generale, possono scaturire ulteriori </a:t>
            </a:r>
            <a:r>
              <a:rPr lang="it-IT" b="1" dirty="0" smtClean="0"/>
              <a:t>domande di approfondimento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Oppure vengono sollecitate dal docente, come</a:t>
            </a:r>
          </a:p>
          <a:p>
            <a:pPr lvl="1"/>
            <a:r>
              <a:rPr lang="it-IT" dirty="0" smtClean="0"/>
              <a:t>Perché la Francia di Napoleone III difendeva lo Stato della Chiesa e impediva la conquista di Roma e del Lazio?</a:t>
            </a:r>
          </a:p>
          <a:p>
            <a:pPr lvl="1"/>
            <a:r>
              <a:rPr lang="it-IT" dirty="0" smtClean="0"/>
              <a:t>Perché la fase rivoluzionaria non ebbe successo, mentre quella istituzionale sì?</a:t>
            </a:r>
          </a:p>
          <a:p>
            <a:pPr lvl="1"/>
            <a:r>
              <a:rPr lang="it-IT" dirty="0" smtClean="0"/>
              <a:t>….</a:t>
            </a:r>
          </a:p>
          <a:p>
            <a:pPr lvl="1"/>
            <a:endParaRPr lang="it-IT" dirty="0"/>
          </a:p>
          <a:p>
            <a:r>
              <a:rPr lang="it-IT" dirty="0" smtClean="0"/>
              <a:t>E infine bisogna richiamare al presente, per esempio</a:t>
            </a:r>
          </a:p>
          <a:p>
            <a:pPr lvl="1"/>
            <a:r>
              <a:rPr lang="it-IT" dirty="0" smtClean="0"/>
              <a:t>Da cosa ti accorgi che l’Italia è uno stato unitario?</a:t>
            </a:r>
          </a:p>
          <a:p>
            <a:pPr lvl="1"/>
            <a:r>
              <a:rPr lang="it-IT" dirty="0" smtClean="0"/>
              <a:t>Quando percepisci ancora delle divisioni?</a:t>
            </a:r>
          </a:p>
          <a:p>
            <a:pPr lvl="1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56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Gli studenti in gruppo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980" y="1340768"/>
            <a:ext cx="7620000" cy="4800600"/>
          </a:xfrm>
        </p:spPr>
        <p:txBody>
          <a:bodyPr/>
          <a:lstStyle/>
          <a:p>
            <a:r>
              <a:rPr lang="it-IT" dirty="0" smtClean="0"/>
              <a:t>Compiono una </a:t>
            </a:r>
            <a:r>
              <a:rPr lang="it-IT" dirty="0"/>
              <a:t>ricerca con problem </a:t>
            </a:r>
            <a:r>
              <a:rPr lang="it-IT" dirty="0" smtClean="0"/>
              <a:t>solving a partire </a:t>
            </a:r>
            <a:r>
              <a:rPr lang="it-IT" dirty="0"/>
              <a:t>dalle domande </a:t>
            </a:r>
            <a:r>
              <a:rPr lang="it-IT" dirty="0" smtClean="0"/>
              <a:t>formulate e da </a:t>
            </a:r>
            <a:r>
              <a:rPr lang="it-IT" dirty="0"/>
              <a:t>parole chiave</a:t>
            </a:r>
          </a:p>
          <a:p>
            <a:r>
              <a:rPr lang="it-IT" dirty="0" smtClean="0"/>
              <a:t>Si organizzano in </a:t>
            </a:r>
            <a:r>
              <a:rPr lang="it-IT" dirty="0"/>
              <a:t>gruppi collaborativi – cooperativi </a:t>
            </a:r>
            <a:r>
              <a:rPr lang="it-IT" dirty="0" smtClean="0"/>
              <a:t> con divisione di responsabilità (l’organizzazione del lavoro, il materiale e la presentazione, il tempo, il silenzio…)</a:t>
            </a:r>
          </a:p>
          <a:p>
            <a:r>
              <a:rPr lang="it-IT" dirty="0" smtClean="0"/>
              <a:t>Ricercano su siti indicati e validati dal docente</a:t>
            </a:r>
          </a:p>
          <a:p>
            <a:r>
              <a:rPr lang="it-IT" dirty="0" smtClean="0"/>
              <a:t>Si regolano secondo le modalità </a:t>
            </a:r>
            <a:r>
              <a:rPr lang="it-IT" dirty="0"/>
              <a:t>di valutazione: non più testuale e individuale, ma </a:t>
            </a:r>
            <a:r>
              <a:rPr lang="it-IT" dirty="0" smtClean="0"/>
              <a:t>per </a:t>
            </a:r>
            <a:r>
              <a:rPr lang="it-IT" dirty="0"/>
              <a:t>prodotti multimediali e di gruppo</a:t>
            </a:r>
          </a:p>
          <a:p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467544" y="4797152"/>
            <a:ext cx="7620000" cy="1558052"/>
          </a:xfrm>
          <a:prstGeom prst="wedgeEllipseCallout">
            <a:avLst>
              <a:gd name="adj1" fmla="val -10667"/>
              <a:gd name="adj2" fmla="val -91920"/>
            </a:avLst>
          </a:prstGeom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it-IT" sz="2200" dirty="0" smtClean="0"/>
              <a:t>I ragazzi </a:t>
            </a:r>
            <a:r>
              <a:rPr lang="it-IT" sz="2200" dirty="0"/>
              <a:t>costruiscono conoscenze procedurali, mettono in pratica  abilità cognitive e pratiche, utilizzano le conoscenze</a:t>
            </a:r>
          </a:p>
        </p:txBody>
      </p:sp>
    </p:spTree>
    <p:extLst>
      <p:ext uri="{BB962C8B-B14F-4D97-AF65-F5344CB8AC3E}">
        <p14:creationId xmlns:p14="http://schemas.microsoft.com/office/powerpoint/2010/main" xmlns="" val="2619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1143000"/>
          </a:xfrm>
        </p:spPr>
        <p:txBody>
          <a:bodyPr/>
          <a:lstStyle/>
          <a:p>
            <a:r>
              <a:rPr lang="it-IT" sz="4400" dirty="0" smtClean="0"/>
              <a:t>Gli studenti in gruppo: </a:t>
            </a:r>
            <a:r>
              <a:rPr lang="it-IT" sz="3600" dirty="0" smtClean="0"/>
              <a:t>un esempio di </a:t>
            </a:r>
            <a:r>
              <a:rPr lang="it-IT" sz="3600" dirty="0" err="1" smtClean="0"/>
              <a:t>webquest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7848872" cy="4824536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it-IT" dirty="0" smtClean="0"/>
              <a:t>Gli </a:t>
            </a:r>
            <a:r>
              <a:rPr lang="it-IT" u="sng" dirty="0" smtClean="0"/>
              <a:t>storici 1</a:t>
            </a:r>
            <a:r>
              <a:rPr lang="it-IT" dirty="0" smtClean="0"/>
              <a:t>, per la costruzione di cronologie e periodizzazioni significative, secondo indicazioni della mappa del docente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/>
              <a:t>Gli </a:t>
            </a:r>
            <a:r>
              <a:rPr lang="it-IT" u="sng" dirty="0" smtClean="0"/>
              <a:t>storici 2</a:t>
            </a:r>
            <a:r>
              <a:rPr lang="it-IT" dirty="0" smtClean="0"/>
              <a:t>, per chiarire le finalità del Risorgimento e gli orientamenti politici generali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/>
              <a:t> I </a:t>
            </a:r>
            <a:r>
              <a:rPr lang="it-IT" u="sng" dirty="0" smtClean="0"/>
              <a:t>biografi</a:t>
            </a:r>
            <a:r>
              <a:rPr lang="it-IT" dirty="0" smtClean="0"/>
              <a:t> , per stilare brevi biografie dei personaggi che più hanno influenzato il processo (Mazzini, Garibaldi, Cavour, Vittorio Emanuele), ma anche soggetti collettivi come i volontari, le donne…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/>
              <a:t>Gli </a:t>
            </a:r>
            <a:r>
              <a:rPr lang="it-IT" u="sng" dirty="0"/>
              <a:t>storici </a:t>
            </a:r>
            <a:r>
              <a:rPr lang="it-IT" u="sng" dirty="0" smtClean="0"/>
              <a:t>3</a:t>
            </a:r>
            <a:r>
              <a:rPr lang="it-IT" dirty="0" smtClean="0"/>
              <a:t>, </a:t>
            </a:r>
            <a:r>
              <a:rPr lang="it-IT" dirty="0"/>
              <a:t>per inquadrare il Risorgimento italiano nel contesto internazionale, </a:t>
            </a:r>
            <a:r>
              <a:rPr lang="it-IT" dirty="0" smtClean="0"/>
              <a:t> rispetto ad </a:t>
            </a:r>
            <a:r>
              <a:rPr lang="it-IT" dirty="0"/>
              <a:t>Austria, Francia, Inghilterra, </a:t>
            </a:r>
            <a:r>
              <a:rPr lang="it-IT" dirty="0" smtClean="0"/>
              <a:t>Prussia</a:t>
            </a:r>
            <a:endParaRPr lang="it-IT" dirty="0"/>
          </a:p>
          <a:p>
            <a:pPr marL="571500" indent="-457200">
              <a:buFont typeface="+mj-lt"/>
              <a:buAutoNum type="arabicPeriod"/>
            </a:pPr>
            <a:r>
              <a:rPr lang="it-IT" dirty="0" smtClean="0"/>
              <a:t>I </a:t>
            </a:r>
            <a:r>
              <a:rPr lang="it-IT" u="sng" dirty="0" smtClean="0"/>
              <a:t>cartografi</a:t>
            </a:r>
            <a:r>
              <a:rPr lang="it-IT" dirty="0" smtClean="0"/>
              <a:t> per visualizzare i momenti chiave su carta</a:t>
            </a:r>
          </a:p>
          <a:p>
            <a:pPr marL="571500" indent="-457200">
              <a:buFont typeface="+mj-lt"/>
              <a:buAutoNum type="arabicPeriod"/>
            </a:pPr>
            <a:endParaRPr lang="it-IT" u="sng" dirty="0"/>
          </a:p>
          <a:p>
            <a:pPr marL="114300" indent="0" algn="ctr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All’interno di ogni gruppo si favoriscono le competenze dei singoli: testuali, grafiche, digitali, da rendere ufficiali</a:t>
            </a:r>
          </a:p>
          <a:p>
            <a:pPr marL="114300" indent="0" algn="ctr">
              <a:buNone/>
            </a:pP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A distanza si comunica con chat, cartelle di share predisposte dal docente in Google Drive,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</a:rPr>
              <a:t>Dropbox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endParaRPr lang="it-IT" dirty="0"/>
          </a:p>
          <a:p>
            <a:pPr marL="571500" indent="-457200">
              <a:buFont typeface="+mj-lt"/>
              <a:buAutoNum type="arabicPeriod"/>
            </a:pPr>
            <a:endParaRPr lang="it-IT" dirty="0" smtClean="0"/>
          </a:p>
          <a:p>
            <a:pPr marL="571500" indent="-457200">
              <a:buFont typeface="+mj-lt"/>
              <a:buAutoNum type="arabicPeriod"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04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872" y="2780928"/>
            <a:ext cx="5016396" cy="377975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Problematizzare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/>
              <a:t>è </a:t>
            </a:r>
            <a:r>
              <a:rPr lang="it-IT" sz="2400" dirty="0" smtClean="0"/>
              <a:t>un’operazione chiave: </a:t>
            </a:r>
          </a:p>
          <a:p>
            <a:pPr lvl="1"/>
            <a:r>
              <a:rPr lang="it-IT" sz="2400" dirty="0" smtClean="0"/>
              <a:t>stimola </a:t>
            </a:r>
            <a:r>
              <a:rPr lang="it-IT" sz="2400" dirty="0"/>
              <a:t>la 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curiosità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dirty="0"/>
              <a:t>di scoprire i perché e i come di </a:t>
            </a:r>
            <a:r>
              <a:rPr lang="it-IT" sz="2400" dirty="0" smtClean="0"/>
              <a:t>un processo </a:t>
            </a:r>
            <a:r>
              <a:rPr lang="it-IT" sz="2400" dirty="0"/>
              <a:t>storico e le sue eredità </a:t>
            </a:r>
            <a:r>
              <a:rPr lang="it-IT" sz="2400" dirty="0" smtClean="0"/>
              <a:t>successive</a:t>
            </a:r>
            <a:endParaRPr lang="it-IT" sz="2400" dirty="0"/>
          </a:p>
          <a:p>
            <a:pPr lvl="1"/>
            <a:r>
              <a:rPr lang="it-IT" sz="2400" dirty="0" smtClean="0">
                <a:solidFill>
                  <a:schemeClr val="tx1"/>
                </a:solidFill>
              </a:rPr>
              <a:t>genera 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effetto spaesante </a:t>
            </a:r>
            <a:r>
              <a:rPr lang="it-IT" sz="2400" dirty="0"/>
              <a:t>e quindi la volontà di </a:t>
            </a:r>
            <a:r>
              <a:rPr lang="it-IT" sz="2400" dirty="0" smtClean="0"/>
              <a:t>capire e di spiegare</a:t>
            </a: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1143000"/>
          </a:xfrm>
        </p:spPr>
        <p:txBody>
          <a:bodyPr/>
          <a:lstStyle/>
          <a:p>
            <a:r>
              <a:rPr lang="it-IT" sz="4400" dirty="0" smtClean="0"/>
              <a:t>I gruppi: problematizzare e spiegare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4529" y="836712"/>
            <a:ext cx="4879767" cy="1656184"/>
          </a:xfrm>
          <a:prstGeom prst="wedgeRoundRectCallout">
            <a:avLst>
              <a:gd name="adj1" fmla="val -56381"/>
              <a:gd name="adj2" fmla="val 50592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11480" lvl="1" indent="0">
              <a:buNone/>
            </a:pPr>
            <a:r>
              <a:rPr lang="it-IT" dirty="0" smtClean="0"/>
              <a:t>Per </a:t>
            </a:r>
            <a:r>
              <a:rPr lang="it-IT" dirty="0"/>
              <a:t>indicazioni </a:t>
            </a:r>
            <a:r>
              <a:rPr lang="it-IT" dirty="0" smtClean="0"/>
              <a:t>su come organizzare un </a:t>
            </a:r>
            <a:r>
              <a:rPr lang="it-IT" dirty="0"/>
              <a:t> </a:t>
            </a:r>
            <a:r>
              <a:rPr lang="it-IT" dirty="0" err="1" smtClean="0"/>
              <a:t>webquest</a:t>
            </a:r>
            <a:r>
              <a:rPr lang="it-IT" dirty="0" smtClean="0"/>
              <a:t>, consultare il sito </a:t>
            </a:r>
          </a:p>
          <a:p>
            <a:pPr marL="411480" lvl="1" indent="0" algn="ctr">
              <a:buNone/>
            </a:pPr>
            <a:r>
              <a:rPr lang="it-IT" dirty="0">
                <a:hlinkClick r:id="rId2"/>
              </a:rPr>
              <a:t>http://www.bibliolab.it/webquest_risorgimento/index.htm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204864"/>
            <a:ext cx="3024336" cy="3446026"/>
          </a:xfrm>
          <a:prstGeom prst="wedgeRoundRectCallout">
            <a:avLst>
              <a:gd name="adj1" fmla="val 56154"/>
              <a:gd name="adj2" fmla="val 5882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Però, a causa della complessa organizzazione del lavoro, si rischia di ricostruire solo gli aspetti descrittivi, invece di ancorare l’approfondimento </a:t>
            </a:r>
            <a:r>
              <a:rPr lang="it-IT" sz="2000" dirty="0"/>
              <a:t>alle </a:t>
            </a:r>
            <a:r>
              <a:rPr lang="it-IT" sz="2000" dirty="0" smtClean="0"/>
              <a:t>domande</a:t>
            </a:r>
            <a:r>
              <a:rPr lang="it-IT" sz="2000" dirty="0"/>
              <a:t> …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3294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994122"/>
          </a:xfrm>
        </p:spPr>
        <p:txBody>
          <a:bodyPr/>
          <a:lstStyle/>
          <a:p>
            <a:r>
              <a:rPr lang="it-IT" sz="4400" dirty="0" smtClean="0"/>
              <a:t>I siti </a:t>
            </a:r>
            <a:r>
              <a:rPr lang="it-IT" sz="3600" dirty="0" smtClean="0"/>
              <a:t>proposti ai gruppi e validati dal docente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7859216" cy="4555976"/>
          </a:xfrm>
        </p:spPr>
        <p:txBody>
          <a:bodyPr>
            <a:noAutofit/>
          </a:bodyPr>
          <a:lstStyle/>
          <a:p>
            <a:r>
              <a:rPr lang="it-IT" sz="2400" dirty="0" smtClean="0"/>
              <a:t>Per  tutti i gruppi, come informazione generale</a:t>
            </a:r>
          </a:p>
          <a:p>
            <a:r>
              <a:rPr lang="it-IT" sz="2400" dirty="0" smtClean="0"/>
              <a:t> </a:t>
            </a:r>
            <a:r>
              <a:rPr lang="it-IT" sz="2400" dirty="0" smtClean="0">
                <a:hlinkClick r:id="rId2"/>
              </a:rPr>
              <a:t>http</a:t>
            </a:r>
            <a:r>
              <a:rPr lang="it-IT" sz="2400" dirty="0">
                <a:hlinkClick r:id="rId2"/>
              </a:rPr>
              <a:t>://</a:t>
            </a:r>
            <a:r>
              <a:rPr lang="it-IT" sz="2400" dirty="0" smtClean="0">
                <a:hlinkClick r:id="rId2"/>
              </a:rPr>
              <a:t>it.wikipedia.org/wiki/Risorgimento</a:t>
            </a:r>
            <a:r>
              <a:rPr lang="it-IT" sz="2400" dirty="0"/>
              <a:t>   </a:t>
            </a:r>
            <a:r>
              <a:rPr lang="it-IT" sz="2400" dirty="0" smtClean="0">
                <a:hlinkClick r:id="rId3"/>
              </a:rPr>
              <a:t>http</a:t>
            </a:r>
            <a:r>
              <a:rPr lang="it-IT" sz="2400" dirty="0">
                <a:hlinkClick r:id="rId3"/>
              </a:rPr>
              <a:t>://</a:t>
            </a:r>
            <a:r>
              <a:rPr lang="it-IT" sz="2400" dirty="0" smtClean="0">
                <a:hlinkClick r:id="rId3"/>
              </a:rPr>
              <a:t>www.oilproject.org/lezione/la-restaurazione-riassunto-4328.html</a:t>
            </a:r>
            <a:r>
              <a:rPr lang="it-IT" sz="2400" dirty="0" smtClean="0"/>
              <a:t>      </a:t>
            </a:r>
            <a:r>
              <a:rPr lang="it-IT" sz="2400" dirty="0" smtClean="0">
                <a:hlinkClick r:id="rId4"/>
              </a:rPr>
              <a:t>http</a:t>
            </a:r>
            <a:r>
              <a:rPr lang="it-IT" sz="2400" dirty="0">
                <a:hlinkClick r:id="rId4"/>
              </a:rPr>
              <a:t>://</a:t>
            </a:r>
            <a:r>
              <a:rPr lang="it-IT" sz="2400" dirty="0" smtClean="0">
                <a:hlinkClick r:id="rId4"/>
              </a:rPr>
              <a:t>www.italiaunita150.it/sullunita-ditalia.aspx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Gli </a:t>
            </a:r>
            <a:r>
              <a:rPr lang="it-IT" sz="2400" dirty="0"/>
              <a:t>storici 1  </a:t>
            </a:r>
            <a:r>
              <a:rPr lang="it-IT" sz="2400" dirty="0" smtClean="0"/>
              <a:t>le cronologie</a:t>
            </a:r>
          </a:p>
          <a:p>
            <a:r>
              <a:rPr lang="it-IT" sz="2400" dirty="0" smtClean="0">
                <a:hlinkClick r:id="rId5"/>
              </a:rPr>
              <a:t>http://</a:t>
            </a:r>
            <a:r>
              <a:rPr lang="it-IT" sz="2400" dirty="0">
                <a:hlinkClick r:id="rId5"/>
              </a:rPr>
              <a:t>www.educational.rai.it/timemap</a:t>
            </a:r>
            <a:r>
              <a:rPr lang="it-IT" sz="2400" dirty="0" smtClean="0">
                <a:hlinkClick r:id="rId5"/>
              </a:rPr>
              <a:t>/</a:t>
            </a:r>
            <a:r>
              <a:rPr lang="it-IT" sz="2400" dirty="0"/>
              <a:t>   </a:t>
            </a:r>
            <a:r>
              <a:rPr lang="it-IT" sz="2400" dirty="0" smtClean="0">
                <a:hlinkClick r:id="rId6"/>
              </a:rPr>
              <a:t>http</a:t>
            </a:r>
            <a:r>
              <a:rPr lang="it-IT" sz="2400" dirty="0">
                <a:hlinkClick r:id="rId6"/>
              </a:rPr>
              <a:t>://</a:t>
            </a:r>
            <a:r>
              <a:rPr lang="it-IT" sz="2400" dirty="0" smtClean="0">
                <a:hlinkClick r:id="rId6"/>
              </a:rPr>
              <a:t>www.corriere.it/unita-italia-150/</a:t>
            </a:r>
            <a:r>
              <a:rPr lang="it-IT" sz="2400" dirty="0"/>
              <a:t> </a:t>
            </a:r>
            <a:r>
              <a:rPr lang="it-IT" sz="2400" dirty="0" smtClean="0">
                <a:hlinkClick r:id="rId7"/>
              </a:rPr>
              <a:t>http</a:t>
            </a:r>
            <a:r>
              <a:rPr lang="it-IT" sz="2400" dirty="0">
                <a:hlinkClick r:id="rId7"/>
              </a:rPr>
              <a:t>://</a:t>
            </a:r>
            <a:r>
              <a:rPr lang="it-IT" sz="2400" dirty="0" smtClean="0">
                <a:hlinkClick r:id="rId7"/>
              </a:rPr>
              <a:t>it.wikipedia.org/wiki/Cronologia_del_Risorgimento</a:t>
            </a:r>
            <a:r>
              <a:rPr lang="it-IT" sz="2400" dirty="0" smtClean="0"/>
              <a:t> </a:t>
            </a:r>
          </a:p>
          <a:p>
            <a:r>
              <a:rPr lang="it-IT" sz="2600" dirty="0" smtClean="0"/>
              <a:t>Gli </a:t>
            </a:r>
            <a:r>
              <a:rPr lang="it-IT" sz="2600" dirty="0"/>
              <a:t>storici </a:t>
            </a:r>
            <a:r>
              <a:rPr lang="it-IT" sz="2600" dirty="0" smtClean="0"/>
              <a:t>2  le interpretazioni politiche</a:t>
            </a:r>
          </a:p>
          <a:p>
            <a:r>
              <a:rPr lang="it-IT" sz="2600" dirty="0" smtClean="0">
                <a:hlinkClick r:id="rId8"/>
              </a:rPr>
              <a:t>http</a:t>
            </a:r>
            <a:r>
              <a:rPr lang="it-IT" sz="2600" dirty="0">
                <a:hlinkClick r:id="rId8"/>
              </a:rPr>
              <a:t>://</a:t>
            </a:r>
            <a:r>
              <a:rPr lang="it-IT" sz="2600" dirty="0" smtClean="0">
                <a:hlinkClick r:id="rId8"/>
              </a:rPr>
              <a:t>www.oilproject.org/lezione/le-conseguenze-del-congresso-di-vienna-europa-e-italia-4333.html</a:t>
            </a:r>
            <a:r>
              <a:rPr lang="it-IT" sz="2600" dirty="0" smtClean="0"/>
              <a:t> </a:t>
            </a:r>
          </a:p>
          <a:p>
            <a:pPr lvl="1"/>
            <a:endParaRPr lang="it-IT" sz="2400" dirty="0" smtClean="0"/>
          </a:p>
          <a:p>
            <a:pPr lvl="1"/>
            <a:endParaRPr lang="it-IT" sz="2400" dirty="0" smtClean="0"/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07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siti </a:t>
            </a:r>
            <a:r>
              <a:rPr lang="it-IT" sz="3600" dirty="0" smtClean="0"/>
              <a:t>per </a:t>
            </a:r>
            <a:r>
              <a:rPr lang="it-IT" sz="3600" dirty="0"/>
              <a:t>i gruppi </a:t>
            </a:r>
            <a:r>
              <a:rPr lang="it-IT" sz="3600" dirty="0" smtClean="0"/>
              <a:t>validati </a:t>
            </a:r>
            <a:r>
              <a:rPr lang="it-IT" sz="3600" dirty="0"/>
              <a:t>dal docente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 sz="2400" dirty="0"/>
              <a:t>I biografi </a:t>
            </a:r>
            <a:endParaRPr lang="it-IT" sz="2400" dirty="0" smtClean="0"/>
          </a:p>
          <a:p>
            <a:pPr lvl="1"/>
            <a:r>
              <a:rPr lang="it-IT" sz="2400" dirty="0" smtClean="0"/>
              <a:t> </a:t>
            </a:r>
            <a:r>
              <a:rPr lang="it-IT" sz="2400" dirty="0">
                <a:hlinkClick r:id="rId2"/>
              </a:rPr>
              <a:t>http://www.pbmstoria.it/dizionario</a:t>
            </a:r>
            <a:r>
              <a:rPr lang="it-IT" sz="2400" dirty="0"/>
              <a:t>  </a:t>
            </a:r>
            <a:r>
              <a:rPr lang="it-IT" sz="2400" dirty="0" smtClean="0">
                <a:hlinkClick r:id="rId3"/>
              </a:rPr>
              <a:t>http</a:t>
            </a:r>
            <a:r>
              <a:rPr lang="it-IT" sz="2400" dirty="0">
                <a:hlinkClick r:id="rId3"/>
              </a:rPr>
              <a:t>://cronologia.leonardo.it/mondo35.htm</a:t>
            </a:r>
            <a:r>
              <a:rPr lang="it-IT" sz="2400" dirty="0"/>
              <a:t> </a:t>
            </a:r>
          </a:p>
          <a:p>
            <a:pPr lvl="1"/>
            <a:r>
              <a:rPr lang="it-IT" sz="2400" dirty="0"/>
              <a:t>Gli storici 4 </a:t>
            </a:r>
            <a:r>
              <a:rPr lang="it-IT" sz="2400" dirty="0" smtClean="0"/>
              <a:t> il contesto internazionale</a:t>
            </a:r>
          </a:p>
          <a:p>
            <a:pPr lvl="1"/>
            <a:r>
              <a:rPr lang="it-IT" sz="2400" dirty="0" smtClean="0">
                <a:hlinkClick r:id="rId4"/>
              </a:rPr>
              <a:t>http</a:t>
            </a:r>
            <a:r>
              <a:rPr lang="it-IT" sz="2400" dirty="0">
                <a:hlinkClick r:id="rId4"/>
              </a:rPr>
              <a:t>://www.corriere.it/unita-italia-150/recensioni/12_gennaio_10/de-rienzo-regno-due-sicilie_b6068094-3b92-11e1-9a5f-c5745a18f471.shtml</a:t>
            </a:r>
            <a:r>
              <a:rPr lang="it-IT" sz="2400" dirty="0"/>
              <a:t>    </a:t>
            </a:r>
          </a:p>
          <a:p>
            <a:pPr lvl="1"/>
            <a:r>
              <a:rPr lang="it-IT" sz="2400" dirty="0">
                <a:hlinkClick r:id="rId5"/>
              </a:rPr>
              <a:t>http://www.nuovarivistastorica.it/?p=1007</a:t>
            </a:r>
            <a:r>
              <a:rPr lang="it-IT" sz="2400" dirty="0"/>
              <a:t> </a:t>
            </a:r>
          </a:p>
          <a:p>
            <a:pPr marL="708660" lvl="2">
              <a:buClr>
                <a:schemeClr val="accent1"/>
              </a:buClr>
            </a:pPr>
            <a:r>
              <a:rPr lang="it-IT" sz="2400" dirty="0"/>
              <a:t>I cartografi </a:t>
            </a:r>
            <a:r>
              <a:rPr lang="it-IT" sz="2400" dirty="0">
                <a:hlinkClick r:id="rId6"/>
              </a:rPr>
              <a:t>http://commons.wikimedia.org/wiki/Atlas_of_Italy</a:t>
            </a:r>
            <a:r>
              <a:rPr lang="it-IT" sz="2400" dirty="0"/>
              <a:t> </a:t>
            </a:r>
          </a:p>
          <a:p>
            <a:pPr marL="708660" lvl="2">
              <a:buClr>
                <a:schemeClr val="accent1"/>
              </a:buClr>
            </a:pPr>
            <a:r>
              <a:rPr lang="it-IT" sz="2400" dirty="0">
                <a:hlinkClick r:id="rId7"/>
              </a:rPr>
              <a:t>http://commons.wikimedia.org/wiki/Atlas_of_colonialism</a:t>
            </a:r>
            <a:r>
              <a:rPr lang="it-IT" sz="2400" dirty="0"/>
              <a:t>  (1754 – 1822)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8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s\Documents\cocci\FORMAZIONE\INSMLI Piacenza\Immagini\didasf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5024">
            <a:off x="4668073" y="2012196"/>
            <a:ext cx="4308267" cy="32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Come si muove l’editoria?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t-IT" sz="2800" dirty="0" smtClean="0"/>
              <a:t>Avremo ancora i libri di testo?</a:t>
            </a:r>
          </a:p>
          <a:p>
            <a:r>
              <a:rPr lang="it-IT" sz="2800" dirty="0" err="1" smtClean="0"/>
              <a:t>Ebook</a:t>
            </a:r>
            <a:r>
              <a:rPr lang="it-IT" sz="2800" dirty="0" smtClean="0"/>
              <a:t>, versioni </a:t>
            </a:r>
            <a:r>
              <a:rPr lang="it-IT" sz="2800" dirty="0" err="1" smtClean="0"/>
              <a:t>epub</a:t>
            </a:r>
            <a:r>
              <a:rPr lang="it-IT" sz="2800" dirty="0" smtClean="0"/>
              <a:t> del cartaceo</a:t>
            </a:r>
          </a:p>
          <a:p>
            <a:r>
              <a:rPr lang="it-IT" sz="2800" dirty="0" smtClean="0"/>
              <a:t>Piattaforme digitali </a:t>
            </a:r>
            <a:r>
              <a:rPr lang="it-IT" sz="2800" dirty="0"/>
              <a:t>integrate </a:t>
            </a:r>
            <a:r>
              <a:rPr lang="it-IT" sz="1900" dirty="0" smtClean="0"/>
              <a:t>(esempio di contenuto differente) </a:t>
            </a:r>
            <a:r>
              <a:rPr lang="it-IT" sz="1900" dirty="0" smtClean="0">
                <a:hlinkClick r:id="rId3"/>
              </a:rPr>
              <a:t>http</a:t>
            </a:r>
            <a:r>
              <a:rPr lang="it-IT" sz="1900" dirty="0">
                <a:hlinkClick r:id="rId3"/>
              </a:rPr>
              <a:t>://213.92.103.197/AIR/contenutimultimediali/arte/stonehenge/_</a:t>
            </a:r>
            <a:r>
              <a:rPr lang="it-IT" sz="1900" dirty="0" smtClean="0">
                <a:hlinkClick r:id="rId3"/>
              </a:rPr>
              <a:t>gen/vlt_engine/9/index.html</a:t>
            </a:r>
            <a:r>
              <a:rPr lang="it-IT" sz="1900" dirty="0" smtClean="0"/>
              <a:t> </a:t>
            </a:r>
          </a:p>
          <a:p>
            <a:r>
              <a:rPr lang="it-IT" sz="2800" dirty="0" smtClean="0"/>
              <a:t>Un esempio di </a:t>
            </a:r>
            <a:r>
              <a:rPr lang="it-IT" sz="2800" dirty="0"/>
              <a:t>testo </a:t>
            </a:r>
            <a:r>
              <a:rPr lang="it-IT" sz="2800" dirty="0" smtClean="0"/>
              <a:t>liquido sul processo di unificazione italiano </a:t>
            </a:r>
            <a:r>
              <a:rPr lang="it-IT" sz="2800" dirty="0">
                <a:hlinkClick r:id="rId4"/>
              </a:rPr>
              <a:t>http://</a:t>
            </a:r>
            <a:r>
              <a:rPr lang="it-IT" sz="2800" dirty="0" smtClean="0">
                <a:hlinkClick r:id="rId4"/>
              </a:rPr>
              <a:t>www.didasfera.it/home</a:t>
            </a:r>
            <a:r>
              <a:rPr lang="it-IT" sz="2800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6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La scuola non è l’unico erogatore della conoscenza, quindi …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Cristina Cocilovo -  Noceto 27 marzo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F19-507B-418F-9F97-6A48610DCEA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628800"/>
            <a:ext cx="7704856" cy="1736646"/>
          </a:xfrm>
          <a:prstGeom prst="wedgeRoundRectCallout">
            <a:avLst>
              <a:gd name="adj1" fmla="val -11932"/>
              <a:gd name="adj2" fmla="val 818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Finalità della formazione scolastica sono la </a:t>
            </a:r>
            <a:r>
              <a:rPr lang="it-IT" sz="2400" b="1" dirty="0" smtClean="0"/>
              <a:t>costruzione dello spirito critico </a:t>
            </a:r>
            <a:r>
              <a:rPr lang="it-IT" sz="2400" dirty="0" smtClean="0"/>
              <a:t>e di una sana curiosità</a:t>
            </a:r>
          </a:p>
          <a:p>
            <a:pPr algn="ctr"/>
            <a:r>
              <a:rPr lang="it-IT" sz="2400" dirty="0" smtClean="0"/>
              <a:t> che stimolino la costruzione della</a:t>
            </a:r>
            <a:r>
              <a:rPr lang="it-IT" sz="2400" b="1" dirty="0" smtClean="0"/>
              <a:t> capacità di ricerca</a:t>
            </a:r>
          </a:p>
          <a:p>
            <a:endParaRPr lang="it-IT" sz="24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01824" y="3933056"/>
            <a:ext cx="7848872" cy="2145268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Attraverso il vincolo tra </a:t>
            </a:r>
            <a:r>
              <a:rPr lang="it-IT" sz="2400" b="1" dirty="0" smtClean="0"/>
              <a:t>curriculum</a:t>
            </a:r>
            <a:r>
              <a:rPr lang="it-IT" sz="2400" dirty="0" smtClean="0"/>
              <a:t> (saperi di base e progressività delle acquisizioni), </a:t>
            </a:r>
            <a:r>
              <a:rPr lang="it-IT" sz="2400" b="1" dirty="0" smtClean="0"/>
              <a:t>processi cognitivi di qualità </a:t>
            </a:r>
            <a:r>
              <a:rPr lang="it-IT" sz="2400" dirty="0" smtClean="0"/>
              <a:t>(</a:t>
            </a:r>
            <a:r>
              <a:rPr lang="it-IT" sz="2400" dirty="0" err="1" smtClean="0"/>
              <a:t>problem</a:t>
            </a:r>
            <a:r>
              <a:rPr lang="it-IT" sz="2400" dirty="0" smtClean="0"/>
              <a:t> </a:t>
            </a:r>
            <a:r>
              <a:rPr lang="it-IT" sz="2400" dirty="0" err="1" smtClean="0"/>
              <a:t>solving</a:t>
            </a:r>
            <a:r>
              <a:rPr lang="it-IT" sz="2400" dirty="0" smtClean="0"/>
              <a:t>, modelli concettuali, formulazione di ipotesi, strategie di spiegazione, capacità critiche e metacognitive) e capacità di collaborare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3454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143000"/>
          </a:xfrm>
        </p:spPr>
        <p:txBody>
          <a:bodyPr/>
          <a:lstStyle/>
          <a:p>
            <a:r>
              <a:rPr lang="it-IT" sz="4400" dirty="0" smtClean="0"/>
              <a:t>Presentazioni attive degli studenti: qualche suggerimento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49880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400" dirty="0" smtClean="0"/>
              <a:t>Utilizzo di software (oltre a PPT </a:t>
            </a:r>
            <a:r>
              <a:rPr lang="it-IT" sz="2400" dirty="0" err="1" smtClean="0"/>
              <a:t>Keynote</a:t>
            </a:r>
            <a:r>
              <a:rPr lang="it-IT" sz="2400" dirty="0" smtClean="0"/>
              <a:t>, </a:t>
            </a:r>
            <a:r>
              <a:rPr lang="it-IT" sz="2400" dirty="0" err="1" smtClean="0"/>
              <a:t>Prezi</a:t>
            </a:r>
            <a:r>
              <a:rPr lang="it-IT" sz="2400" dirty="0" smtClean="0"/>
              <a:t>, video…) per</a:t>
            </a:r>
          </a:p>
          <a:p>
            <a:r>
              <a:rPr lang="it-IT" sz="2400" b="1" dirty="0"/>
              <a:t>C</a:t>
            </a:r>
            <a:r>
              <a:rPr lang="it-IT" sz="2400" b="1" dirty="0" smtClean="0"/>
              <a:t>ronologie</a:t>
            </a:r>
            <a:r>
              <a:rPr lang="it-IT" sz="2400" dirty="0" smtClean="0"/>
              <a:t>: </a:t>
            </a:r>
            <a:r>
              <a:rPr lang="it-IT" sz="2400" dirty="0" smtClean="0">
                <a:hlinkClick r:id="rId2"/>
              </a:rPr>
              <a:t>http</a:t>
            </a:r>
            <a:r>
              <a:rPr lang="it-IT" sz="2400" dirty="0">
                <a:hlinkClick r:id="rId2"/>
              </a:rPr>
              <a:t>://</a:t>
            </a:r>
            <a:r>
              <a:rPr lang="it-IT" sz="2400" dirty="0" smtClean="0">
                <a:hlinkClick r:id="rId2"/>
              </a:rPr>
              <a:t>www.timetoast.com/timelines</a:t>
            </a:r>
            <a:r>
              <a:rPr lang="it-IT" sz="2400" dirty="0" smtClean="0"/>
              <a:t>   </a:t>
            </a:r>
            <a:r>
              <a:rPr lang="it-IT" sz="2400" dirty="0"/>
              <a:t>– </a:t>
            </a:r>
            <a:r>
              <a:rPr lang="it-IT" sz="2400" dirty="0">
                <a:hlinkClick r:id="rId3"/>
              </a:rPr>
              <a:t>http://timerime.com</a:t>
            </a:r>
            <a:r>
              <a:rPr lang="it-IT" sz="2400" dirty="0" smtClean="0">
                <a:hlinkClick r:id="rId3"/>
              </a:rPr>
              <a:t>/</a:t>
            </a:r>
            <a:r>
              <a:rPr lang="it-IT" sz="2400" dirty="0" smtClean="0"/>
              <a:t> - </a:t>
            </a:r>
            <a:r>
              <a:rPr lang="it-IT" sz="2400" dirty="0">
                <a:hlinkClick r:id="rId4"/>
              </a:rPr>
              <a:t>http://</a:t>
            </a:r>
            <a:r>
              <a:rPr lang="it-IT" sz="2400" dirty="0" smtClean="0">
                <a:hlinkClick r:id="rId4"/>
              </a:rPr>
              <a:t>www.myhistro.com/dashboard</a:t>
            </a:r>
            <a:r>
              <a:rPr lang="it-IT" sz="2400" dirty="0" smtClean="0"/>
              <a:t> </a:t>
            </a:r>
          </a:p>
          <a:p>
            <a:r>
              <a:rPr lang="it-IT" sz="2400" b="1" dirty="0" smtClean="0"/>
              <a:t>Cartografia</a:t>
            </a:r>
            <a:r>
              <a:rPr lang="it-IT" sz="2400" dirty="0" smtClean="0"/>
              <a:t>: Google </a:t>
            </a:r>
            <a:r>
              <a:rPr lang="it-IT" sz="2400" dirty="0" err="1" smtClean="0"/>
              <a:t>maps</a:t>
            </a:r>
            <a:r>
              <a:rPr lang="it-IT" sz="2400" dirty="0" smtClean="0"/>
              <a:t>, Google </a:t>
            </a:r>
            <a:r>
              <a:rPr lang="it-IT" sz="2400" dirty="0" err="1" smtClean="0"/>
              <a:t>earth</a:t>
            </a:r>
            <a:r>
              <a:rPr lang="it-IT" sz="2400" dirty="0"/>
              <a:t>, </a:t>
            </a:r>
            <a:r>
              <a:rPr lang="it-IT" sz="2400" dirty="0" smtClean="0"/>
              <a:t>per personalizzare la realtà               </a:t>
            </a:r>
            <a:r>
              <a:rPr lang="it-IT" sz="2400" dirty="0" smtClean="0">
                <a:hlinkClick r:id="rId5"/>
              </a:rPr>
              <a:t>http</a:t>
            </a:r>
            <a:r>
              <a:rPr lang="it-IT" sz="2400" dirty="0">
                <a:hlinkClick r:id="rId5"/>
              </a:rPr>
              <a:t>://www.oldmapsonline.org</a:t>
            </a:r>
            <a:r>
              <a:rPr lang="it-IT" sz="2400" dirty="0" smtClean="0">
                <a:hlinkClick r:id="rId5"/>
              </a:rPr>
              <a:t>/</a:t>
            </a:r>
            <a:r>
              <a:rPr lang="it-IT" sz="2400" dirty="0" smtClean="0"/>
              <a:t> </a:t>
            </a:r>
            <a:r>
              <a:rPr lang="it-IT" sz="2400" dirty="0"/>
              <a:t> </a:t>
            </a:r>
            <a:r>
              <a:rPr lang="it-IT" sz="2400" dirty="0" smtClean="0"/>
              <a:t> per ricostruire cambiamenti da un lontano passato - </a:t>
            </a:r>
            <a:r>
              <a:rPr lang="it-IT" sz="2400" dirty="0" smtClean="0">
                <a:hlinkClick r:id="rId6"/>
              </a:rPr>
              <a:t>http://www.tripline.net/</a:t>
            </a:r>
            <a:r>
              <a:rPr lang="it-IT" sz="2400" dirty="0" smtClean="0"/>
              <a:t>  per animare un percorso</a:t>
            </a:r>
          </a:p>
          <a:p>
            <a:r>
              <a:rPr lang="it-IT" sz="2400" dirty="0" smtClean="0"/>
              <a:t>Per relazionare su </a:t>
            </a:r>
            <a:r>
              <a:rPr lang="it-IT" sz="2400" b="1" dirty="0" smtClean="0"/>
              <a:t>mappa</a:t>
            </a:r>
            <a:r>
              <a:rPr lang="it-IT" sz="2400" dirty="0" smtClean="0"/>
              <a:t>: </a:t>
            </a:r>
            <a:r>
              <a:rPr lang="it-IT" sz="2400" dirty="0">
                <a:hlinkClick r:id="rId7"/>
              </a:rPr>
              <a:t>http://cmap.ihmc.us</a:t>
            </a:r>
            <a:r>
              <a:rPr lang="it-IT" sz="2400" dirty="0" smtClean="0">
                <a:hlinkClick r:id="rId7"/>
              </a:rPr>
              <a:t>/</a:t>
            </a:r>
            <a:r>
              <a:rPr lang="it-IT" sz="2400" dirty="0" smtClean="0"/>
              <a:t>  oppure solo online </a:t>
            </a:r>
            <a:r>
              <a:rPr lang="it-IT" sz="2400" dirty="0" smtClean="0">
                <a:hlinkClick r:id="rId8"/>
              </a:rPr>
              <a:t>https</a:t>
            </a:r>
            <a:r>
              <a:rPr lang="it-IT" sz="2400" dirty="0">
                <a:hlinkClick r:id="rId8"/>
              </a:rPr>
              <a:t>://www.draw.io</a:t>
            </a:r>
            <a:r>
              <a:rPr lang="it-IT" sz="2400" dirty="0" smtClean="0">
                <a:hlinkClick r:id="rId8"/>
              </a:rPr>
              <a:t>/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Per </a:t>
            </a:r>
            <a:r>
              <a:rPr lang="it-IT" sz="2400" b="1" dirty="0" smtClean="0"/>
              <a:t>verifiche autoprodotte </a:t>
            </a:r>
            <a:r>
              <a:rPr lang="it-IT" sz="2400" dirty="0" smtClean="0"/>
              <a:t>anche</a:t>
            </a:r>
            <a:r>
              <a:rPr lang="it-IT" sz="2400" b="1" dirty="0" smtClean="0"/>
              <a:t> </a:t>
            </a:r>
            <a:r>
              <a:rPr lang="it-IT" sz="2400" dirty="0" smtClean="0"/>
              <a:t>dagli studenti: </a:t>
            </a:r>
            <a:r>
              <a:rPr lang="it-IT" sz="2400" dirty="0">
                <a:solidFill>
                  <a:srgbClr val="FF0000"/>
                </a:solidFill>
                <a:hlinkClick r:id="rId9"/>
              </a:rPr>
              <a:t>http://hotpot.uvic.ca/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(utile </a:t>
            </a:r>
            <a:r>
              <a:rPr lang="it-IT" sz="2400" dirty="0"/>
              <a:t>anche per casi </a:t>
            </a:r>
            <a:r>
              <a:rPr lang="it-IT" sz="2400" dirty="0" smtClean="0"/>
              <a:t>DSA)</a:t>
            </a:r>
          </a:p>
          <a:p>
            <a:r>
              <a:rPr lang="it-IT" sz="2400" dirty="0" smtClean="0"/>
              <a:t>Qualche suggerimento per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software proprietario della LIM: costruire un gioco dell’oca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>
              <a:hlinkClick r:id="rId4"/>
            </a:endParaRPr>
          </a:p>
          <a:p>
            <a:pPr marL="114300" indent="0">
              <a:buNone/>
            </a:pP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026" name="Picture 2" descr="C:\Users\Cris\AppData\Local\Microsoft\Windows\Temporary Internet Files\Content.IE5\76XKSSK8\MC900432684[2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860" y="3067167"/>
            <a:ext cx="481009" cy="4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\AppData\Local\Microsoft\Windows\Temporary Internet Files\Content.IE5\76XKSSK8\MC900432684[2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84894"/>
            <a:ext cx="463283" cy="4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40" cy="1143000"/>
          </a:xfrm>
        </p:spPr>
        <p:txBody>
          <a:bodyPr/>
          <a:lstStyle/>
          <a:p>
            <a:r>
              <a:rPr lang="it-IT" sz="4400" dirty="0"/>
              <a:t>Presentazioni attive degli studenti: qualche suggerimento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1484784"/>
            <a:ext cx="4968552" cy="51563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 smtClean="0"/>
              <a:t>Organizzare in modo chiaro e completo la </a:t>
            </a:r>
            <a:r>
              <a:rPr lang="it-IT" sz="2000" b="1" dirty="0" smtClean="0"/>
              <a:t>comunicazione</a:t>
            </a:r>
          </a:p>
          <a:p>
            <a:r>
              <a:rPr lang="it-IT" sz="2000" dirty="0" smtClean="0"/>
              <a:t>Dare una </a:t>
            </a:r>
            <a:r>
              <a:rPr lang="it-IT" sz="2000" b="1" dirty="0" smtClean="0"/>
              <a:t>struttura logica </a:t>
            </a:r>
            <a:r>
              <a:rPr lang="it-IT" sz="2000" dirty="0" smtClean="0"/>
              <a:t>al discorso, tenendo presente le domande e le parole chiave a loro assegnate</a:t>
            </a:r>
          </a:p>
          <a:p>
            <a:r>
              <a:rPr lang="it-IT" sz="2000" dirty="0" smtClean="0"/>
              <a:t>Interagire con il </a:t>
            </a:r>
            <a:r>
              <a:rPr lang="it-IT" sz="2000" b="1" dirty="0" smtClean="0"/>
              <a:t>digitale</a:t>
            </a:r>
            <a:r>
              <a:rPr lang="it-IT" sz="2000" dirty="0" smtClean="0"/>
              <a:t> in modo efficace e accattivante, senza eccedere in effetti speciali a scapito del contenuto e dell’argomentazione</a:t>
            </a:r>
          </a:p>
          <a:p>
            <a:r>
              <a:rPr lang="it-IT" sz="2000" b="1" dirty="0" smtClean="0"/>
              <a:t>Suddividersi</a:t>
            </a:r>
            <a:r>
              <a:rPr lang="it-IT" sz="2000" dirty="0" smtClean="0"/>
              <a:t> gli interventi in base ad una organizzazione interna del gruppo</a:t>
            </a:r>
          </a:p>
          <a:p>
            <a:r>
              <a:rPr lang="it-IT" sz="2000" dirty="0" smtClean="0"/>
              <a:t>Dichiarare quanto e come </a:t>
            </a:r>
            <a:r>
              <a:rPr lang="it-IT" sz="2000" b="1" dirty="0" smtClean="0"/>
              <a:t>ognuno</a:t>
            </a:r>
            <a:r>
              <a:rPr lang="it-IT" sz="2000" dirty="0" smtClean="0"/>
              <a:t> ha contribuito al lavoro comune</a:t>
            </a:r>
          </a:p>
          <a:p>
            <a:r>
              <a:rPr lang="it-IT" sz="2000" b="1" dirty="0" smtClean="0"/>
              <a:t>Interagire</a:t>
            </a:r>
            <a:r>
              <a:rPr lang="it-IT" sz="2000" dirty="0" smtClean="0"/>
              <a:t> con la classe  e il docente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9327" y="1556792"/>
            <a:ext cx="2664296" cy="2835354"/>
          </a:xfrm>
          <a:prstGeom prst="wedgeRoundRectCallout">
            <a:avLst>
              <a:gd name="adj1" fmla="val 63454"/>
              <a:gd name="adj2" fmla="val 202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b="1" dirty="0"/>
              <a:t>restituzione</a:t>
            </a:r>
            <a:r>
              <a:rPr lang="it-IT" dirty="0"/>
              <a:t> del gruppo alla classe </a:t>
            </a:r>
            <a:r>
              <a:rPr lang="it-IT" dirty="0" smtClean="0"/>
              <a:t>è più impegnativa di un’interrogazione, perché gli studenti </a:t>
            </a:r>
            <a:r>
              <a:rPr lang="it-IT" dirty="0"/>
              <a:t>devono </a:t>
            </a:r>
            <a:r>
              <a:rPr lang="it-IT" dirty="0" smtClean="0"/>
              <a:t>dimostrare le loro </a:t>
            </a:r>
            <a:r>
              <a:rPr lang="it-IT" b="1" dirty="0" smtClean="0"/>
              <a:t>competenze</a:t>
            </a:r>
            <a:r>
              <a:rPr lang="it-IT" dirty="0" smtClean="0"/>
              <a:t>, come  </a:t>
            </a:r>
            <a:r>
              <a:rPr lang="it-IT" dirty="0"/>
              <a:t>sapere: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9327" y="4797152"/>
            <a:ext cx="2664295" cy="1328023"/>
          </a:xfrm>
          <a:prstGeom prst="wedgeRoundRectCallout">
            <a:avLst>
              <a:gd name="adj1" fmla="val 58681"/>
              <a:gd name="adj2" fmla="val -873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È evidente quanto sia indispensabile il </a:t>
            </a:r>
            <a:r>
              <a:rPr lang="it-IT" b="1" dirty="0" smtClean="0"/>
              <a:t>tutoring del docente </a:t>
            </a:r>
            <a:r>
              <a:rPr lang="it-IT" dirty="0" smtClean="0"/>
              <a:t>durante la fase di elaborazione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012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r>
              <a:rPr lang="it-IT" sz="4400" dirty="0" smtClean="0"/>
              <a:t>Altro</a:t>
            </a:r>
            <a:r>
              <a:rPr lang="it-IT" dirty="0" smtClean="0"/>
              <a:t> … </a:t>
            </a:r>
            <a:r>
              <a:rPr lang="it-IT" sz="3600" dirty="0" smtClean="0"/>
              <a:t>Suggerimenti  vari </a:t>
            </a:r>
            <a:r>
              <a:rPr lang="it-IT" sz="3600" dirty="0"/>
              <a:t>per un uso vivace e variopinto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3285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000" dirty="0" smtClean="0"/>
              <a:t>Svolgere  in rete </a:t>
            </a:r>
            <a:r>
              <a:rPr lang="it-IT" sz="2000" b="1" dirty="0" smtClean="0"/>
              <a:t>attività </a:t>
            </a:r>
            <a:r>
              <a:rPr lang="it-IT" sz="2000" b="1" dirty="0"/>
              <a:t>didattiche </a:t>
            </a:r>
            <a:r>
              <a:rPr lang="it-IT" sz="2000" dirty="0"/>
              <a:t>già </a:t>
            </a:r>
            <a:r>
              <a:rPr lang="it-IT" sz="2000" dirty="0" smtClean="0"/>
              <a:t>preparate e anche divertenti </a:t>
            </a:r>
            <a:r>
              <a:rPr lang="it-IT" sz="1800" u="sng" dirty="0">
                <a:hlinkClick r:id="rId2"/>
              </a:rPr>
              <a:t>http://try.iprase.tn.it/prodotti/software_didattico/giochi/index.asp</a:t>
            </a:r>
            <a:r>
              <a:rPr lang="it-IT" sz="1800" dirty="0"/>
              <a:t> </a:t>
            </a:r>
            <a:r>
              <a:rPr lang="it-IT" sz="1800" dirty="0" smtClean="0"/>
              <a:t>(per geo) </a:t>
            </a:r>
            <a:r>
              <a:rPr lang="it-IT" sz="1800" u="sng" dirty="0" smtClean="0">
                <a:hlinkClick r:id="rId3"/>
              </a:rPr>
              <a:t>http</a:t>
            </a:r>
            <a:r>
              <a:rPr lang="it-IT" sz="1800" u="sng" dirty="0">
                <a:hlinkClick r:id="rId3"/>
              </a:rPr>
              <a:t>://digilander.libero.it/sussidi.didattici/index.html</a:t>
            </a:r>
            <a:r>
              <a:rPr lang="it-IT" sz="1800" dirty="0"/>
              <a:t>  </a:t>
            </a:r>
            <a:r>
              <a:rPr lang="it-IT" sz="1800" dirty="0" smtClean="0"/>
              <a:t>(la via della seta!!)</a:t>
            </a:r>
            <a:endParaRPr lang="it-IT" sz="1800" dirty="0"/>
          </a:p>
          <a:p>
            <a:pPr marL="114300" indent="0">
              <a:buNone/>
            </a:pPr>
            <a:r>
              <a:rPr lang="it-IT" sz="2000" dirty="0" smtClean="0"/>
              <a:t>Ancora  </a:t>
            </a:r>
            <a:r>
              <a:rPr lang="it-IT" sz="2000" b="1" dirty="0" smtClean="0"/>
              <a:t>cronologie</a:t>
            </a:r>
            <a:r>
              <a:rPr lang="it-IT" sz="2000" dirty="0" smtClean="0"/>
              <a:t> </a:t>
            </a:r>
            <a:r>
              <a:rPr lang="it-IT" sz="1700" dirty="0">
                <a:hlinkClick r:id="rId4"/>
              </a:rPr>
              <a:t>http://www.historyworld.net/timesearch/default.asp?conid=1062&amp;gtrack=mtop1</a:t>
            </a:r>
            <a:r>
              <a:rPr lang="it-IT" sz="1700" dirty="0"/>
              <a:t> </a:t>
            </a:r>
            <a:endParaRPr lang="it-IT" sz="1700" dirty="0" smtClean="0"/>
          </a:p>
          <a:p>
            <a:pPr marL="114300" indent="0">
              <a:buNone/>
            </a:pPr>
            <a:r>
              <a:rPr lang="it-IT" sz="2000" dirty="0" smtClean="0"/>
              <a:t> E </a:t>
            </a:r>
            <a:r>
              <a:rPr lang="it-IT" sz="2000" b="1" dirty="0" smtClean="0"/>
              <a:t>cartografie</a:t>
            </a:r>
            <a:r>
              <a:rPr lang="it-IT" sz="2000" dirty="0" smtClean="0"/>
              <a:t> per farne </a:t>
            </a:r>
          </a:p>
          <a:p>
            <a:pPr lvl="3"/>
            <a:r>
              <a:rPr lang="it-IT" sz="1500" dirty="0"/>
              <a:t>uso attivo da Google </a:t>
            </a:r>
            <a:r>
              <a:rPr lang="it-IT" sz="1500" dirty="0" err="1"/>
              <a:t>maps</a:t>
            </a:r>
            <a:r>
              <a:rPr lang="it-IT" sz="1500" dirty="0"/>
              <a:t> o </a:t>
            </a:r>
            <a:r>
              <a:rPr lang="it-IT" sz="1500" dirty="0" err="1"/>
              <a:t>earth</a:t>
            </a:r>
            <a:r>
              <a:rPr lang="it-IT" sz="1500" dirty="0"/>
              <a:t>, per rappresentare trasformazioni o permanenze</a:t>
            </a:r>
          </a:p>
          <a:p>
            <a:pPr lvl="3"/>
            <a:r>
              <a:rPr lang="it-IT" sz="1500" dirty="0"/>
              <a:t>analisi e confronti soprattutto per la storia contemporanea, </a:t>
            </a:r>
            <a:r>
              <a:rPr lang="it-IT" sz="1500" dirty="0">
                <a:hlinkClick r:id="rId5"/>
              </a:rPr>
              <a:t>http://mondediplo.com/maps/</a:t>
            </a:r>
            <a:r>
              <a:rPr lang="it-IT" sz="1500" dirty="0"/>
              <a:t> , </a:t>
            </a:r>
            <a:r>
              <a:rPr lang="it-IT" sz="1500" dirty="0">
                <a:hlinkClick r:id="rId6"/>
              </a:rPr>
              <a:t>http://mondediplo.com/</a:t>
            </a:r>
            <a:r>
              <a:rPr lang="it-IT" sz="1500" dirty="0" err="1">
                <a:hlinkClick r:id="rId6"/>
              </a:rPr>
              <a:t>maps</a:t>
            </a:r>
            <a:r>
              <a:rPr lang="it-IT" sz="1500" dirty="0">
                <a:hlinkClick r:id="rId6"/>
              </a:rPr>
              <a:t>/inequalitymdv51</a:t>
            </a:r>
            <a:r>
              <a:rPr lang="it-IT" sz="1500" dirty="0"/>
              <a:t>.</a:t>
            </a:r>
            <a:r>
              <a:rPr lang="it-IT" sz="1500" dirty="0">
                <a:hlinkClick r:id="rId7"/>
              </a:rPr>
              <a:t> http://show.mappingworlds.com/world/</a:t>
            </a:r>
            <a:r>
              <a:rPr lang="it-IT" sz="1500" dirty="0"/>
              <a:t>,  </a:t>
            </a:r>
            <a:r>
              <a:rPr lang="it-IT" sz="1500" dirty="0">
                <a:hlinkClick r:id="rId8"/>
              </a:rPr>
              <a:t>http://www.worldmapper.org/</a:t>
            </a:r>
            <a:r>
              <a:rPr lang="it-IT" sz="1500" dirty="0"/>
              <a:t> </a:t>
            </a:r>
          </a:p>
          <a:p>
            <a:pPr lvl="3"/>
            <a:r>
              <a:rPr lang="it-IT" sz="1500" dirty="0"/>
              <a:t>osservare situazioni storiche specifiche </a:t>
            </a:r>
          </a:p>
          <a:p>
            <a:pPr lvl="3"/>
            <a:r>
              <a:rPr lang="it-IT" sz="1500" dirty="0">
                <a:hlinkClick r:id="rId9"/>
              </a:rPr>
              <a:t>http://www.hyperhistory.com/online_n2/History_n2/a.html</a:t>
            </a:r>
            <a:r>
              <a:rPr lang="it-IT" sz="1500" dirty="0"/>
              <a:t> , </a:t>
            </a:r>
            <a:r>
              <a:rPr lang="it-IT" sz="1500" u="sng" dirty="0">
                <a:hlinkClick r:id="rId10"/>
              </a:rPr>
              <a:t>http://www.histoirealacarte.com/demos/tome09/1_monde_grec_antique.php</a:t>
            </a:r>
            <a:r>
              <a:rPr lang="it-IT" sz="1500" u="sng" dirty="0"/>
              <a:t> </a:t>
            </a:r>
          </a:p>
          <a:p>
            <a:pPr marL="114300" indent="0">
              <a:buNone/>
            </a:pPr>
            <a:r>
              <a:rPr lang="it-IT" sz="2000" dirty="0" smtClean="0"/>
              <a:t>Reperire </a:t>
            </a:r>
            <a:r>
              <a:rPr lang="it-IT" sz="2000" b="1" dirty="0"/>
              <a:t>fonti fotografiche </a:t>
            </a:r>
            <a:r>
              <a:rPr lang="it-IT" sz="2000" dirty="0"/>
              <a:t>da Google - </a:t>
            </a:r>
            <a:r>
              <a:rPr lang="it-IT" sz="2000" dirty="0" err="1"/>
              <a:t>Flickr</a:t>
            </a:r>
            <a:r>
              <a:rPr lang="it-IT" sz="2000" dirty="0"/>
              <a:t> o </a:t>
            </a:r>
            <a:r>
              <a:rPr lang="it-IT" sz="2000" dirty="0" err="1" smtClean="0"/>
              <a:t>Istagram</a:t>
            </a:r>
            <a:r>
              <a:rPr lang="it-IT" sz="2000" dirty="0" smtClean="0"/>
              <a:t> </a:t>
            </a:r>
          </a:p>
          <a:p>
            <a:pPr marL="114300" indent="0">
              <a:buNone/>
            </a:pPr>
            <a:r>
              <a:rPr lang="it-IT" sz="2000" dirty="0" smtClean="0"/>
              <a:t>Reperire </a:t>
            </a:r>
            <a:r>
              <a:rPr lang="it-IT" sz="2000" b="1" dirty="0" smtClean="0"/>
              <a:t>libri</a:t>
            </a:r>
            <a:r>
              <a:rPr lang="it-IT" sz="2000" dirty="0" smtClean="0"/>
              <a:t> free: Google books – Liber </a:t>
            </a:r>
            <a:r>
              <a:rPr lang="it-IT" sz="2000" dirty="0" err="1" smtClean="0"/>
              <a:t>Liber</a:t>
            </a:r>
            <a:endParaRPr lang="it-IT" sz="2000" dirty="0"/>
          </a:p>
          <a:p>
            <a:pPr marL="114300" indent="0">
              <a:buNone/>
            </a:pPr>
            <a:r>
              <a:rPr lang="it-IT" sz="2000" dirty="0" smtClean="0"/>
              <a:t>Reperire </a:t>
            </a:r>
            <a:r>
              <a:rPr lang="it-IT" sz="2000" b="1" dirty="0"/>
              <a:t>filmati</a:t>
            </a:r>
            <a:r>
              <a:rPr lang="it-IT" sz="2000" dirty="0"/>
              <a:t> da </a:t>
            </a:r>
            <a:r>
              <a:rPr lang="it-IT" sz="2000" dirty="0" err="1" smtClean="0"/>
              <a:t>Youtube</a:t>
            </a:r>
            <a:r>
              <a:rPr lang="it-IT" sz="2000" dirty="0"/>
              <a:t> </a:t>
            </a:r>
            <a:r>
              <a:rPr lang="it-IT" sz="2000" dirty="0" smtClean="0"/>
              <a:t>- Google video …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97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6672"/>
            <a:ext cx="8136904" cy="592412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1800" dirty="0" smtClean="0"/>
              <a:t>Confrontarsi con </a:t>
            </a:r>
            <a:r>
              <a:rPr lang="it-IT" sz="1800" b="1" dirty="0" smtClean="0"/>
              <a:t>Mappe concettuali  </a:t>
            </a:r>
            <a:r>
              <a:rPr lang="it-IT" sz="1800" dirty="0" smtClean="0"/>
              <a:t>già predisposte e/o semplificate per DSA</a:t>
            </a:r>
          </a:p>
          <a:p>
            <a:r>
              <a:rPr lang="it-IT" sz="1800" u="sng" dirty="0" smtClean="0">
                <a:hlinkClick r:id="rId2"/>
              </a:rPr>
              <a:t>http</a:t>
            </a:r>
            <a:r>
              <a:rPr lang="it-IT" sz="1800" u="sng" dirty="0">
                <a:hlinkClick r:id="rId2"/>
              </a:rPr>
              <a:t>://www.atuttascuola.it/viale/files/storia_per_scuola_media.htm</a:t>
            </a:r>
            <a:r>
              <a:rPr lang="it-IT" sz="1800" u="sng" dirty="0"/>
              <a:t>  </a:t>
            </a:r>
            <a:endParaRPr lang="it-IT" sz="1800" dirty="0"/>
          </a:p>
          <a:p>
            <a:r>
              <a:rPr lang="it-IT" sz="1800" u="sng" dirty="0">
                <a:hlinkClick r:id="rId3"/>
              </a:rPr>
              <a:t>http://www.studioinmappa.it/joomla/</a:t>
            </a:r>
            <a:endParaRPr lang="it-IT" sz="1800" dirty="0"/>
          </a:p>
          <a:p>
            <a:pPr marL="114300" indent="0">
              <a:buNone/>
            </a:pPr>
            <a:r>
              <a:rPr lang="it-IT" sz="1800" b="1" dirty="0" smtClean="0"/>
              <a:t>Archivi</a:t>
            </a:r>
            <a:r>
              <a:rPr lang="it-IT" sz="1800" dirty="0" smtClean="0"/>
              <a:t> </a:t>
            </a:r>
            <a:r>
              <a:rPr lang="it-IT" sz="1800" b="1" dirty="0"/>
              <a:t>digitali e Siti di </a:t>
            </a:r>
            <a:r>
              <a:rPr lang="it-IT" sz="1800" b="1" dirty="0" smtClean="0"/>
              <a:t>fonti</a:t>
            </a:r>
          </a:p>
          <a:p>
            <a:pPr marL="114300" indent="0">
              <a:buNone/>
            </a:pPr>
            <a:r>
              <a:rPr lang="it-IT" sz="1800" b="1" dirty="0" smtClean="0"/>
              <a:t>Musei </a:t>
            </a:r>
          </a:p>
          <a:p>
            <a:r>
              <a:rPr lang="it-IT" sz="1800" u="sng" dirty="0">
                <a:hlinkClick r:id="rId4"/>
              </a:rPr>
              <a:t>http://www.googleartproject.com/it/</a:t>
            </a:r>
            <a:r>
              <a:rPr lang="it-IT" sz="1800" dirty="0"/>
              <a:t> </a:t>
            </a:r>
          </a:p>
          <a:p>
            <a:r>
              <a:rPr lang="it-IT" sz="1800" u="sng" dirty="0">
                <a:hlinkClick r:id="rId5"/>
              </a:rPr>
              <a:t>http://www.polomuseale.firenze.it/archivi/</a:t>
            </a:r>
            <a:r>
              <a:rPr lang="it-IT" sz="1800" dirty="0"/>
              <a:t> </a:t>
            </a:r>
          </a:p>
          <a:p>
            <a:r>
              <a:rPr lang="it-IT" sz="1800" u="sng" dirty="0">
                <a:hlinkClick r:id="rId6"/>
              </a:rPr>
              <a:t>http://www.santacroceopera.it/it/ArchitetturaEArte_SpaziArchitettonici.aspx</a:t>
            </a:r>
            <a:r>
              <a:rPr lang="it-IT" sz="1800" dirty="0"/>
              <a:t> </a:t>
            </a:r>
          </a:p>
          <a:p>
            <a:r>
              <a:rPr lang="it-IT" sz="1800" u="sng" dirty="0" smtClean="0">
                <a:hlinkClick r:id="rId7"/>
              </a:rPr>
              <a:t>http</a:t>
            </a:r>
            <a:r>
              <a:rPr lang="it-IT" sz="1800" u="sng" dirty="0">
                <a:hlinkClick r:id="rId7"/>
              </a:rPr>
              <a:t>://www.archiviocapitolinorisorsedigitali.it/</a:t>
            </a:r>
            <a:r>
              <a:rPr lang="it-IT" sz="1800" dirty="0"/>
              <a:t> </a:t>
            </a:r>
            <a:endParaRPr lang="it-IT" sz="1800" dirty="0" smtClean="0"/>
          </a:p>
          <a:p>
            <a:r>
              <a:rPr lang="it-IT" sz="1800" u="sng" dirty="0">
                <a:hlinkClick r:id="rId8"/>
              </a:rPr>
              <a:t>http://www.bl.uk/</a:t>
            </a:r>
            <a:r>
              <a:rPr lang="it-IT" sz="1800" dirty="0"/>
              <a:t>    </a:t>
            </a:r>
            <a:r>
              <a:rPr lang="it-IT" sz="1800" u="sng" dirty="0">
                <a:hlinkClick r:id="rId9"/>
              </a:rPr>
              <a:t>http://www.bl.uk/catalogues/illuminatedmanuscripts/TourBestiaryOrigins.asp</a:t>
            </a:r>
            <a:r>
              <a:rPr lang="it-IT" sz="1800" dirty="0"/>
              <a:t> </a:t>
            </a:r>
          </a:p>
          <a:p>
            <a:r>
              <a:rPr lang="it-IT" sz="1800" b="1" dirty="0" smtClean="0"/>
              <a:t>Archivi di vario genere</a:t>
            </a:r>
            <a:endParaRPr lang="it-IT" sz="1800" b="1" dirty="0"/>
          </a:p>
          <a:p>
            <a:r>
              <a:rPr lang="it-IT" sz="1800" u="sng" dirty="0">
                <a:hlinkClick r:id="rId10"/>
              </a:rPr>
              <a:t>http://www.archivioluce.com/archivio</a:t>
            </a:r>
            <a:r>
              <a:rPr lang="it-IT" sz="1800" dirty="0" smtClean="0">
                <a:hlinkClick r:id="rId10"/>
              </a:rPr>
              <a:t>/</a:t>
            </a:r>
            <a:r>
              <a:rPr lang="it-IT" sz="1800" dirty="0" smtClean="0"/>
              <a:t>      per i video anni ‘30 - 50</a:t>
            </a:r>
            <a:endParaRPr lang="it-IT" sz="1800" dirty="0"/>
          </a:p>
          <a:p>
            <a:r>
              <a:rPr lang="it-IT" sz="1800" u="sng" dirty="0">
                <a:hlinkClick r:id="rId11"/>
              </a:rPr>
              <a:t>http://www.manifestipolitici.it</a:t>
            </a:r>
            <a:r>
              <a:rPr lang="it-IT" sz="1800" dirty="0" smtClean="0">
                <a:hlinkClick r:id="rId11"/>
              </a:rPr>
              <a:t>/</a:t>
            </a:r>
            <a:r>
              <a:rPr lang="it-IT" sz="1800" dirty="0" smtClean="0"/>
              <a:t> per ricostruire la storia del ‘900 con i manifesti</a:t>
            </a:r>
            <a:endParaRPr lang="it-IT" sz="1800" dirty="0"/>
          </a:p>
          <a:p>
            <a:r>
              <a:rPr lang="it-IT" sz="1800" u="sng" dirty="0" smtClean="0">
                <a:hlinkClick r:id="rId12"/>
              </a:rPr>
              <a:t>http</a:t>
            </a:r>
            <a:r>
              <a:rPr lang="it-IT" sz="1800" u="sng" dirty="0">
                <a:hlinkClick r:id="rId12"/>
              </a:rPr>
              <a:t>://</a:t>
            </a:r>
            <a:r>
              <a:rPr lang="it-IT" sz="1800" u="sng" dirty="0" smtClean="0">
                <a:hlinkClick r:id="rId12"/>
              </a:rPr>
              <a:t>www.atlantecatastilombardia.it/</a:t>
            </a:r>
            <a:r>
              <a:rPr lang="it-IT" sz="1800" dirty="0"/>
              <a:t> </a:t>
            </a:r>
            <a:r>
              <a:rPr lang="it-IT" sz="1800" dirty="0" smtClean="0"/>
              <a:t>    per il catasto teresiano</a:t>
            </a:r>
            <a:endParaRPr lang="it-IT" sz="1800" dirty="0"/>
          </a:p>
          <a:p>
            <a:pPr marL="342900" lvl="2">
              <a:buClr>
                <a:schemeClr val="accent1"/>
              </a:buClr>
            </a:pPr>
            <a:r>
              <a:rPr lang="it-IT" dirty="0" smtClean="0">
                <a:hlinkClick r:id="rId13"/>
              </a:rPr>
              <a:t>http</a:t>
            </a:r>
            <a:r>
              <a:rPr lang="it-IT" dirty="0">
                <a:hlinkClick r:id="rId13"/>
              </a:rPr>
              <a:t>://www.histoire-image.org/index.php</a:t>
            </a:r>
            <a:r>
              <a:rPr lang="it-IT" dirty="0"/>
              <a:t> </a:t>
            </a:r>
            <a:endParaRPr lang="it-IT" dirty="0" smtClean="0"/>
          </a:p>
          <a:p>
            <a:pPr marL="342900" lvl="2">
              <a:buClr>
                <a:schemeClr val="accent1"/>
              </a:buClr>
            </a:pPr>
            <a:r>
              <a:rPr lang="it-IT" dirty="0">
                <a:solidFill>
                  <a:srgbClr val="C00000"/>
                </a:solidFill>
                <a:hlinkClick r:id="rId14"/>
              </a:rPr>
              <a:t>http://</a:t>
            </a:r>
            <a:r>
              <a:rPr lang="it-IT" dirty="0" smtClean="0">
                <a:solidFill>
                  <a:srgbClr val="C00000"/>
                </a:solidFill>
                <a:hlinkClick r:id="rId14"/>
              </a:rPr>
              <a:t>www.chieracostui.com/costui/index.asp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smtClean="0"/>
              <a:t>per scoprire la storia locale attraverso monumenti, targhe e lapidi a Milano e non solo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17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 esempio di </a:t>
            </a:r>
            <a:r>
              <a:rPr lang="it-IT" sz="2000" b="1" dirty="0"/>
              <a:t>ricerca d’archivio </a:t>
            </a:r>
            <a:r>
              <a:rPr lang="it-IT" sz="2000" i="1" dirty="0" smtClean="0"/>
              <a:t>(Il mestiere </a:t>
            </a:r>
            <a:r>
              <a:rPr lang="it-IT" sz="2000" i="1" dirty="0"/>
              <a:t>dello </a:t>
            </a:r>
            <a:r>
              <a:rPr lang="it-IT" sz="2000" i="1" dirty="0" smtClean="0"/>
              <a:t>storico: ricostruzioni attraverso fonti o interviste</a:t>
            </a:r>
            <a:r>
              <a:rPr lang="it-IT" sz="2000" dirty="0"/>
              <a:t>) per conoscere la storia locale, i suoi personaggi, proiettarla sulla storia generale o </a:t>
            </a:r>
            <a:r>
              <a:rPr lang="it-IT" sz="2000" dirty="0" err="1"/>
              <a:t>macrostoria</a:t>
            </a:r>
            <a:r>
              <a:rPr lang="it-IT" sz="2000" dirty="0"/>
              <a:t>, riflettere sui meccanismi della memoria e il suo uso sociale … </a:t>
            </a:r>
            <a:r>
              <a:rPr lang="it-IT" sz="2000" dirty="0" smtClean="0"/>
              <a:t>a Milano. </a:t>
            </a:r>
            <a:r>
              <a:rPr lang="it-IT" sz="20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it-IT" sz="2000" dirty="0">
                <a:solidFill>
                  <a:srgbClr val="C00000"/>
                </a:solidFill>
                <a:hlinkClick r:id="rId2"/>
              </a:rPr>
              <a:t>://www.officinadellostorico.it</a:t>
            </a:r>
            <a:r>
              <a:rPr lang="it-IT" sz="2000" dirty="0" smtClean="0">
                <a:solidFill>
                  <a:srgbClr val="C00000"/>
                </a:solidFill>
                <a:hlinkClick r:id="rId2"/>
              </a:rPr>
              <a:t>/</a:t>
            </a:r>
            <a:endParaRPr lang="it-IT" sz="2000" dirty="0" smtClean="0">
              <a:solidFill>
                <a:srgbClr val="C00000"/>
              </a:solidFill>
            </a:endParaRPr>
          </a:p>
          <a:p>
            <a:endParaRPr lang="it-IT" sz="2000" dirty="0" smtClean="0"/>
          </a:p>
          <a:p>
            <a:pPr marL="114300" indent="0">
              <a:buNone/>
            </a:pPr>
            <a:r>
              <a:rPr lang="it-IT" sz="2000" dirty="0"/>
              <a:t>per Piacenza </a:t>
            </a:r>
          </a:p>
          <a:p>
            <a:r>
              <a:rPr lang="it-IT" sz="2000" u="sng" dirty="0">
                <a:hlinkClick r:id="rId3"/>
              </a:rPr>
              <a:t>http://www.archiviodistatopiacenza.beniculturali.it/index.php?it/164/didattica</a:t>
            </a:r>
            <a:r>
              <a:rPr lang="it-IT" sz="2000" dirty="0"/>
              <a:t> </a:t>
            </a:r>
          </a:p>
          <a:p>
            <a:r>
              <a:rPr lang="it-IT" sz="2000" u="sng" dirty="0">
                <a:hlinkClick r:id="rId4"/>
              </a:rPr>
              <a:t>http://www.archiviodistatopiacenza.beniculturali.it/index.php?it/198/miscellanea-iconografica-mappe-stampe-e-disegni-esposizione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smtClean="0"/>
              <a:t>Non </a:t>
            </a:r>
            <a:r>
              <a:rPr lang="it-IT" sz="2000" dirty="0"/>
              <a:t>trascurare i </a:t>
            </a:r>
            <a:r>
              <a:rPr lang="it-IT" sz="2000" b="1" dirty="0" smtClean="0"/>
              <a:t>GIOCHI</a:t>
            </a:r>
            <a:r>
              <a:rPr lang="it-IT" sz="2000" dirty="0" smtClean="0"/>
              <a:t>: </a:t>
            </a:r>
            <a:r>
              <a:rPr lang="it-IT" sz="2000" dirty="0"/>
              <a:t>di ruolo e strategia </a:t>
            </a:r>
            <a:r>
              <a:rPr lang="it-IT" sz="2000" dirty="0" smtClean="0"/>
              <a:t>– fantasy</a:t>
            </a:r>
          </a:p>
          <a:p>
            <a:r>
              <a:rPr lang="it-IT" sz="2000" dirty="0"/>
              <a:t>Il precursore ed affascinante </a:t>
            </a:r>
            <a:r>
              <a:rPr lang="it-IT" sz="2000" dirty="0">
                <a:hlinkClick r:id="rId5"/>
              </a:rPr>
              <a:t>http://www.civilization6.net/</a:t>
            </a:r>
            <a:r>
              <a:rPr lang="it-IT" sz="2000" dirty="0"/>
              <a:t> </a:t>
            </a:r>
          </a:p>
          <a:p>
            <a:r>
              <a:rPr lang="it-IT" sz="2000" dirty="0">
                <a:hlinkClick r:id="rId6"/>
              </a:rPr>
              <a:t>http://ageofempiresonline.com/en</a:t>
            </a:r>
            <a:r>
              <a:rPr lang="it-IT" sz="2000" dirty="0" smtClean="0">
                <a:hlinkClick r:id="rId6"/>
              </a:rPr>
              <a:t>/</a:t>
            </a:r>
            <a:r>
              <a:rPr lang="it-IT" sz="2000" dirty="0" smtClean="0"/>
              <a:t>, gioco interattivo, e i suoi cloni:</a:t>
            </a:r>
            <a:endParaRPr lang="it-IT" sz="2000" dirty="0"/>
          </a:p>
          <a:p>
            <a:r>
              <a:rPr lang="it-IT" sz="2000" u="sng" dirty="0" smtClean="0">
                <a:hlinkClick r:id="rId7"/>
              </a:rPr>
              <a:t>http</a:t>
            </a:r>
            <a:r>
              <a:rPr lang="it-IT" sz="2000" u="sng" dirty="0">
                <a:hlinkClick r:id="rId7"/>
              </a:rPr>
              <a:t>://om.forgeofempires.com/</a:t>
            </a:r>
            <a:r>
              <a:rPr lang="it-IT" sz="2000" dirty="0"/>
              <a:t>   </a:t>
            </a:r>
            <a:r>
              <a:rPr lang="it-IT" sz="2000" u="sng" dirty="0">
                <a:hlinkClick r:id="rId8"/>
              </a:rPr>
              <a:t>http://www.innogames.com/it/games/Tribals</a:t>
            </a:r>
            <a:r>
              <a:rPr lang="it-IT" sz="2000" dirty="0"/>
              <a:t> </a:t>
            </a:r>
            <a:r>
              <a:rPr lang="it-IT" sz="2000" dirty="0" smtClean="0"/>
              <a:t>...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53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3886831" cy="232652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1026" name="Picture 2" descr="C:\Users\Cris\Documents\cocci\FORMAZIONE\INSMLI Piacenza\Immagini\Scoglio 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49118" cy="2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\Documents\cocci\FORMAZIONE\INSMLI Piacenza\Immagini\Scoglio dei M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986" y="2852936"/>
            <a:ext cx="5891014" cy="3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92080" y="548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1955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2007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6143" y="32129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http://www.oldmapsonline.org</a:t>
            </a:r>
            <a:r>
              <a:rPr lang="it-IT" dirty="0" smtClean="0">
                <a:hlinkClick r:id="rId5"/>
              </a:rPr>
              <a:t>/</a:t>
            </a:r>
            <a:r>
              <a:rPr lang="it-IT" dirty="0" smtClean="0"/>
              <a:t>  </a:t>
            </a:r>
            <a:r>
              <a:rPr lang="it-IT" dirty="0"/>
              <a:t>1846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260648"/>
            <a:ext cx="20162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Confrontare nel tempo un territorio </a:t>
            </a:r>
          </a:p>
          <a:p>
            <a:r>
              <a:rPr lang="it-IT" sz="1400" dirty="0" smtClean="0"/>
              <a:t>(Le foto di Google dello stesso territorio possono avere differenze anche  di 5 anni)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088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588962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317" y="1268760"/>
            <a:ext cx="3315127" cy="26310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39148" y="4149079"/>
            <a:ext cx="12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Gerolamo Induno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47864" y="33265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Personalizzare un territorio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08114" y="1270466"/>
            <a:ext cx="8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Monumento ai Mille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6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2050" name="Picture 2" descr="C:\Users\Cris\Desktop\Cocilovo Piacenza\Risorgimento italiano intepreta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856388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1523" y="623731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Mappa interpretativa del Risorgimento  e del processo di unificazione italiano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54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Ripartire </a:t>
            </a:r>
            <a:r>
              <a:rPr lang="it-IT" sz="4400" dirty="0"/>
              <a:t>dalla STORIA come DISCIPLINA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052" y="1410119"/>
            <a:ext cx="7620000" cy="46999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881925" y="4131041"/>
            <a:ext cx="3358416" cy="25534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Un modello di spiegazione:</a:t>
            </a:r>
          </a:p>
          <a:p>
            <a:pPr algn="ctr"/>
            <a:r>
              <a:rPr lang="it-IT" sz="2800" dirty="0" smtClean="0"/>
              <a:t>Processi di trasformazione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59" y="1539050"/>
            <a:ext cx="2304256" cy="39076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STUDENTE</a:t>
            </a:r>
            <a:endParaRPr lang="it-IT" dirty="0"/>
          </a:p>
          <a:p>
            <a:pPr algn="ctr"/>
            <a:r>
              <a:rPr lang="it-IT" dirty="0" smtClean="0"/>
              <a:t>partecipa a «lezioni» laboratoriali </a:t>
            </a:r>
            <a:r>
              <a:rPr lang="it-IT" dirty="0"/>
              <a:t>e non </a:t>
            </a:r>
            <a:r>
              <a:rPr lang="it-IT" dirty="0" smtClean="0"/>
              <a:t>trasmissive.</a:t>
            </a:r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dirty="0" smtClean="0"/>
              <a:t>Assume responsabilità e sviluppa competenze.</a:t>
            </a:r>
          </a:p>
          <a:p>
            <a:pPr algn="ctr"/>
            <a:r>
              <a:rPr lang="it-IT" dirty="0" smtClean="0"/>
              <a:t>Agisce</a:t>
            </a:r>
            <a:endParaRPr lang="it-IT" dirty="0"/>
          </a:p>
          <a:p>
            <a:endParaRPr lang="it-IT" dirty="0"/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1511659" y="3190690"/>
            <a:ext cx="504056" cy="3112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92052" y="1628800"/>
            <a:ext cx="3318627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DOCENTE</a:t>
            </a:r>
          </a:p>
          <a:p>
            <a:pPr algn="ctr"/>
            <a:r>
              <a:rPr lang="it-IT" dirty="0" smtClean="0"/>
              <a:t>riorganizza </a:t>
            </a:r>
            <a:r>
              <a:rPr lang="it-IT" dirty="0"/>
              <a:t>il proprio sapere </a:t>
            </a:r>
            <a:r>
              <a:rPr lang="it-IT" dirty="0" smtClean="0"/>
              <a:t>consolidato, cambia </a:t>
            </a:r>
            <a:r>
              <a:rPr lang="it-IT" dirty="0"/>
              <a:t>la pratica didattica svolgendo una funzione </a:t>
            </a:r>
            <a:r>
              <a:rPr lang="it-IT" b="1" i="1" dirty="0"/>
              <a:t>maieutica</a:t>
            </a:r>
            <a:r>
              <a:rPr lang="it-IT" dirty="0"/>
              <a:t>, </a:t>
            </a:r>
            <a:r>
              <a:rPr lang="it-IT" dirty="0" smtClean="0"/>
              <a:t>utilizza gli strumenti </a:t>
            </a:r>
            <a:r>
              <a:rPr lang="it-IT" dirty="0"/>
              <a:t>in modo </a:t>
            </a:r>
            <a:r>
              <a:rPr lang="it-IT" b="1" i="1" dirty="0"/>
              <a:t>dinamico</a:t>
            </a:r>
            <a:endParaRPr lang="it-IT" dirty="0"/>
          </a:p>
        </p:txBody>
      </p:sp>
      <p:cxnSp>
        <p:nvCxnSpPr>
          <p:cNvPr id="14" name="Connettore 2 13"/>
          <p:cNvCxnSpPr>
            <a:stCxn id="9" idx="3"/>
            <a:endCxn id="7" idx="1"/>
          </p:cNvCxnSpPr>
          <p:nvPr/>
        </p:nvCxnSpPr>
        <p:spPr>
          <a:xfrm>
            <a:off x="2915815" y="3492866"/>
            <a:ext cx="1457939" cy="1012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724127" y="3543687"/>
            <a:ext cx="16072" cy="587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131840" y="4079571"/>
            <a:ext cx="123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Studia secondo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40199" y="3760115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806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1143000"/>
          </a:xfrm>
        </p:spPr>
        <p:txBody>
          <a:bodyPr/>
          <a:lstStyle/>
          <a:p>
            <a:r>
              <a:rPr lang="it-IT" sz="4400" dirty="0" smtClean="0"/>
              <a:t>Perché i processi di trasformazione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608" y="4365104"/>
            <a:ext cx="7620000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it-IT" dirty="0" smtClean="0"/>
              <a:t>Il docente deve offrire la possibilità di comprendere e interpretare i fatti storici, differenziandoli come peso e significato, deve quindi far comprendere come, quanto e perché essi hanno influito sui destini comuni, fino ad oggi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628800"/>
            <a:ext cx="4824536" cy="2077403"/>
          </a:xfrm>
          <a:prstGeom prst="wedgeEllipseCallout">
            <a:avLst>
              <a:gd name="adj1" fmla="val 58824"/>
              <a:gd name="adj2" fmla="val -53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storia generale è distribuita in 5 anni dalla 4 - 5 primaria ai tre anni SS1° grado</a:t>
            </a:r>
            <a:r>
              <a:rPr lang="it-IT" dirty="0"/>
              <a:t>.</a:t>
            </a:r>
            <a:r>
              <a:rPr lang="it-IT" dirty="0" smtClean="0"/>
              <a:t> Di  solito si affronta in modo mnemonico con livello di approfondimento diverso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54996" y="980728"/>
            <a:ext cx="2880320" cy="3139142"/>
          </a:xfrm>
          <a:prstGeom prst="wedgeRoundRectCallout">
            <a:avLst>
              <a:gd name="adj1" fmla="val -109108"/>
              <a:gd name="adj2" fmla="val 584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Perché i ragazzi non </a:t>
            </a:r>
            <a:r>
              <a:rPr lang="it-IT" sz="2000" dirty="0"/>
              <a:t>colgono il </a:t>
            </a:r>
            <a:r>
              <a:rPr lang="it-IT" sz="2000" dirty="0" smtClean="0"/>
              <a:t>senso della storia?</a:t>
            </a:r>
            <a:r>
              <a:rPr lang="it-IT" sz="2000" dirty="0"/>
              <a:t> </a:t>
            </a:r>
            <a:endParaRPr lang="it-IT" sz="2000" dirty="0" smtClean="0"/>
          </a:p>
          <a:p>
            <a:r>
              <a:rPr lang="it-IT" sz="2000" dirty="0" smtClean="0"/>
              <a:t>Ne sarebbero attratti, </a:t>
            </a:r>
            <a:r>
              <a:rPr lang="it-IT" sz="2000" dirty="0"/>
              <a:t>ma cominciano a porsi dei perché quasi </a:t>
            </a:r>
            <a:r>
              <a:rPr lang="it-IT" sz="2000" dirty="0" smtClean="0"/>
              <a:t>esistenziali. E la storia scolastica non risponde…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1822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392" y="58642"/>
            <a:ext cx="7620000" cy="1143000"/>
          </a:xfrm>
        </p:spPr>
        <p:txBody>
          <a:bodyPr/>
          <a:lstStyle/>
          <a:p>
            <a:r>
              <a:rPr lang="it-IT" dirty="0" smtClean="0"/>
              <a:t>Il modello di spiegazione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63688" y="2740799"/>
            <a:ext cx="2778426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Nel laboratorio </a:t>
            </a:r>
            <a:r>
              <a:rPr lang="it-IT" sz="2400" dirty="0"/>
              <a:t>dei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DI TRASFORMAZIONE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2740799"/>
            <a:ext cx="3600400" cy="1634490"/>
          </a:xfrm>
          <a:prstGeom prst="wedgeRoundRectCallout">
            <a:avLst>
              <a:gd name="adj1" fmla="val -59244"/>
              <a:gd name="adj2" fmla="val 23155"/>
              <a:gd name="adj3" fmla="val 16667"/>
            </a:avLst>
          </a:prstGeom>
          <a:solidFill>
            <a:schemeClr val="accent2">
              <a:lumMod val="40000"/>
              <a:lumOff val="60000"/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Gli studenti </a:t>
            </a:r>
            <a:r>
              <a:rPr lang="it-IT" b="1" dirty="0"/>
              <a:t>formulano </a:t>
            </a:r>
            <a:r>
              <a:rPr lang="it-IT" b="1" dirty="0" smtClean="0"/>
              <a:t>ipotesi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Cercano di dare le risposte attraverso una ricerca storica sia guidata che svolta in autonomia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2632" y="1126323"/>
            <a:ext cx="2232248" cy="1328023"/>
          </a:xfrm>
          <a:prstGeom prst="wedgeRoundRectCallout">
            <a:avLst>
              <a:gd name="adj1" fmla="val 63694"/>
              <a:gd name="adj2" fmla="val 72187"/>
              <a:gd name="adj3" fmla="val 16667"/>
            </a:avLst>
          </a:prstGeom>
          <a:gradFill flip="none" rotWithShape="1">
            <a:gsLst>
              <a:gs pos="0">
                <a:srgbClr val="86EEB5">
                  <a:tint val="66000"/>
                  <a:satMod val="160000"/>
                </a:srgbClr>
              </a:gs>
              <a:gs pos="50000">
                <a:srgbClr val="86EEB5">
                  <a:tint val="44500"/>
                  <a:satMod val="160000"/>
                </a:srgbClr>
              </a:gs>
              <a:gs pos="100000">
                <a:srgbClr val="86EEB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Docente e allievi si  collegano o partono dal </a:t>
            </a:r>
            <a:r>
              <a:rPr lang="it-IT" b="1" dirty="0" smtClean="0"/>
              <a:t>presente 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803460" y="1083861"/>
            <a:ext cx="4512956" cy="1328023"/>
          </a:xfrm>
          <a:prstGeom prst="wedgeRoundRectCallout">
            <a:avLst>
              <a:gd name="adj1" fmla="val -43729"/>
              <a:gd name="adj2" fmla="val 7343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docente presenta il tema, problematizza, stimola domande su </a:t>
            </a:r>
            <a:r>
              <a:rPr lang="it-IT" dirty="0"/>
              <a:t>una </a:t>
            </a:r>
            <a:r>
              <a:rPr lang="it-IT" b="1" dirty="0" smtClean="0"/>
              <a:t>trasformazione</a:t>
            </a:r>
            <a:r>
              <a:rPr lang="it-IT" dirty="0" smtClean="0"/>
              <a:t> </a:t>
            </a:r>
            <a:r>
              <a:rPr lang="it-IT" b="1" dirty="0" smtClean="0"/>
              <a:t>storica</a:t>
            </a:r>
            <a:r>
              <a:rPr lang="it-IT" dirty="0" smtClean="0"/>
              <a:t> inclusa entro una periodizzazione delimitata da un evento iniziale </a:t>
            </a:r>
            <a:r>
              <a:rPr lang="it-IT" dirty="0"/>
              <a:t>e </a:t>
            </a:r>
            <a:r>
              <a:rPr lang="it-IT" dirty="0" smtClean="0"/>
              <a:t>finale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4507868"/>
            <a:ext cx="3888432" cy="1940957"/>
          </a:xfrm>
          <a:prstGeom prst="wedgeRoundRectCallout">
            <a:avLst>
              <a:gd name="adj1" fmla="val -65026"/>
              <a:gd name="adj2" fmla="val -52309"/>
              <a:gd name="adj3" fmla="val 16667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Gli studenti colgono </a:t>
            </a:r>
            <a:r>
              <a:rPr lang="it-IT" dirty="0"/>
              <a:t>il senso della storia, </a:t>
            </a:r>
            <a:r>
              <a:rPr lang="it-IT" dirty="0" smtClean="0"/>
              <a:t>perché vengono spiegate le </a:t>
            </a:r>
            <a:r>
              <a:rPr lang="it-IT" dirty="0"/>
              <a:t>trasformazioni </a:t>
            </a:r>
            <a:r>
              <a:rPr lang="it-IT" dirty="0" smtClean="0"/>
              <a:t>fondamentali </a:t>
            </a:r>
            <a:r>
              <a:rPr lang="it-IT" dirty="0"/>
              <a:t>del passato, </a:t>
            </a:r>
            <a:r>
              <a:rPr lang="it-IT" dirty="0" smtClean="0"/>
              <a:t> che hanno condizionato il mondo o parti di esso. Comprenderle  aiuta a </a:t>
            </a:r>
            <a:r>
              <a:rPr lang="it-IT" b="1" dirty="0" smtClean="0"/>
              <a:t>capire il presente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13798" y="5120802"/>
            <a:ext cx="2882164" cy="1634490"/>
          </a:xfrm>
          <a:prstGeom prst="wedgeRoundRectCallout">
            <a:avLst>
              <a:gd name="adj1" fmla="val 6576"/>
              <a:gd name="adj2" fmla="val -8960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b="1" dirty="0" smtClean="0"/>
              <a:t>docente sceglie </a:t>
            </a:r>
            <a:r>
              <a:rPr lang="it-IT" dirty="0" smtClean="0"/>
              <a:t>criticamente i contenuti legati a mutamenti sostanziali e validati dalla storiografia più qualificata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8914" y="2647701"/>
            <a:ext cx="1422345" cy="2710339"/>
          </a:xfrm>
          <a:prstGeom prst="wedgeRoundRectCallout">
            <a:avLst>
              <a:gd name="adj1" fmla="val 65859"/>
              <a:gd name="adj2" fmla="val -151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storia generale non può proporre </a:t>
            </a:r>
            <a:r>
              <a:rPr lang="it-IT" dirty="0"/>
              <a:t>una serie di eventi tutti uguali sulla linea </a:t>
            </a:r>
            <a:r>
              <a:rPr lang="it-IT" dirty="0" smtClean="0"/>
              <a:t>temporale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249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063" y="332656"/>
            <a:ext cx="7659687" cy="1168400"/>
          </a:xfrm>
        </p:spPr>
        <p:txBody>
          <a:bodyPr/>
          <a:lstStyle/>
          <a:p>
            <a:r>
              <a:rPr lang="it-IT" sz="4400" cap="none" dirty="0" smtClean="0"/>
              <a:t>Contestualizzare i Processi</a:t>
            </a:r>
            <a:endParaRPr lang="it-IT" sz="4400" cap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82936" y="1183269"/>
            <a:ext cx="3571875" cy="21288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/>
              <a:t>Proporre gli argomenti di studio a partire da un </a:t>
            </a:r>
            <a:r>
              <a:rPr lang="it-IT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contesto globale</a:t>
            </a:r>
            <a:r>
              <a:rPr lang="it-IT" sz="2000" dirty="0"/>
              <a:t>, fornendo scenari d’insieme per inquadrare </a:t>
            </a:r>
            <a:r>
              <a:rPr lang="it-IT" sz="2000" dirty="0" smtClean="0"/>
              <a:t>il processo, il </a:t>
            </a:r>
            <a:r>
              <a:rPr lang="it-IT" sz="2000" dirty="0"/>
              <a:t>fatto storico, l’evento</a:t>
            </a:r>
          </a:p>
        </p:txBody>
      </p:sp>
      <p:sp>
        <p:nvSpPr>
          <p:cNvPr id="8" name="Segnaposto piè di pagina 3"/>
          <p:cNvSpPr>
            <a:spLocks noGrp="1"/>
          </p:cNvSpPr>
          <p:nvPr/>
        </p:nvSpPr>
        <p:spPr bwMode="auto">
          <a:xfrm>
            <a:off x="6228184" y="4077072"/>
            <a:ext cx="2008163" cy="26857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000" dirty="0"/>
              <a:t>E soprattutto </a:t>
            </a:r>
          </a:p>
          <a:p>
            <a:pPr algn="ctr"/>
            <a:r>
              <a:rPr lang="it-IT" sz="2000" dirty="0"/>
              <a:t> </a:t>
            </a:r>
            <a:r>
              <a:rPr lang="it-IT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manifestare passione</a:t>
            </a:r>
            <a:r>
              <a:rPr lang="it-IT" sz="2000" dirty="0"/>
              <a:t> di comprendere e far comprendere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51920" y="2261171"/>
            <a:ext cx="3368675" cy="21288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/>
              <a:t>Motivare in relazione al </a:t>
            </a:r>
            <a:r>
              <a:rPr lang="it-IT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contesto</a:t>
            </a:r>
            <a:r>
              <a:rPr lang="it-IT" sz="2000" dirty="0"/>
              <a:t>, perché si sceglie quell’argomento ed altri no, fornendo criteri di selezione e di rilevanza dei temi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99592" y="4077072"/>
            <a:ext cx="3443287" cy="14525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2000" dirty="0"/>
              <a:t>Concentrare l’attenzione prima sui </a:t>
            </a:r>
            <a:r>
              <a:rPr lang="it-IT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nessi logici</a:t>
            </a:r>
            <a:r>
              <a:rPr lang="it-IT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/>
              <a:t>poi sulle conoscenze, in modo da renderle significative</a:t>
            </a:r>
          </a:p>
        </p:txBody>
      </p:sp>
    </p:spTree>
    <p:extLst>
      <p:ext uri="{BB962C8B-B14F-4D97-AF65-F5344CB8AC3E}">
        <p14:creationId xmlns:p14="http://schemas.microsoft.com/office/powerpoint/2010/main" xmlns="" val="11866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È una questione di scale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203848" y="4005064"/>
            <a:ext cx="4572000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/>
              <a:t>È opportuno </a:t>
            </a:r>
            <a:r>
              <a:rPr lang="it-IT" sz="2400" dirty="0"/>
              <a:t>confrontarsi con il 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</a:t>
            </a:r>
            <a:r>
              <a:rPr lang="it-IT" sz="2400" dirty="0"/>
              <a:t> per cogliere analogie e  differenze: sia per la dimensione SPAZIO che per la dimensione TEMPO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3420" y="1556792"/>
            <a:ext cx="2952328" cy="1736646"/>
          </a:xfrm>
          <a:prstGeom prst="wedgeRoundRectCallout">
            <a:avLst>
              <a:gd name="adj1" fmla="val -28044"/>
              <a:gd name="adj2" fmla="val 911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Ugualmente per la scala temporale è preferibile la 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durata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dirty="0"/>
              <a:t>di lungo periodo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360860"/>
            <a:ext cx="2664296" cy="2936617"/>
          </a:xfrm>
          <a:prstGeom prst="wedgeRoundRectCallout">
            <a:avLst>
              <a:gd name="adj1" fmla="val 87989"/>
              <a:gd name="adj2" fmla="val 4054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opportuno </a:t>
            </a:r>
            <a:r>
              <a:rPr lang="it-IT" sz="2400" dirty="0"/>
              <a:t>ampliare il più possibile la </a:t>
            </a:r>
            <a:r>
              <a:rPr lang="it-IT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scala </a:t>
            </a:r>
            <a:r>
              <a:rPr lang="it-IT" sz="2400" dirty="0" smtClean="0"/>
              <a:t>dello sfondo geostorico fino </a:t>
            </a:r>
            <a:r>
              <a:rPr lang="it-IT" sz="2400" dirty="0"/>
              <a:t>alla scala globale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7976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/>
              <a:t/>
            </a:r>
            <a:br>
              <a:rPr lang="it-IT" sz="4400" dirty="0"/>
            </a:br>
            <a:r>
              <a:rPr lang="it-IT" sz="4400" dirty="0" smtClean="0"/>
              <a:t>…</a:t>
            </a:r>
            <a:r>
              <a:rPr lang="it-IT" sz="4400" dirty="0"/>
              <a:t>e di chiavi di lettura</a:t>
            </a:r>
            <a:br>
              <a:rPr lang="it-IT" sz="4400" dirty="0"/>
            </a:b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805264"/>
            <a:ext cx="7620000" cy="59553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  <a:defRPr/>
            </a:pPr>
            <a:endParaRPr lang="it-IT" dirty="0" smtClean="0">
              <a:sym typeface="Wingdings"/>
            </a:endParaRPr>
          </a:p>
          <a:p>
            <a:pPr algn="ctr">
              <a:buNone/>
              <a:defRPr/>
            </a:pPr>
            <a:endParaRPr lang="it-IT" dirty="0">
              <a:sym typeface="Wingdings"/>
            </a:endParaRPr>
          </a:p>
          <a:p>
            <a:pPr algn="ctr">
              <a:buNone/>
              <a:defRPr/>
            </a:pPr>
            <a:endParaRPr lang="it-IT" dirty="0"/>
          </a:p>
          <a:p>
            <a:pPr>
              <a:buNone/>
              <a:defRPr/>
            </a:pPr>
            <a:r>
              <a:rPr lang="it-IT" dirty="0"/>
              <a:t>		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5737-1CD6-47E3-B004-A09012DC9A20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85555" y="4365104"/>
            <a:ext cx="4710019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 mantengono lo </a:t>
            </a:r>
            <a:r>
              <a:rPr lang="it-IT" dirty="0"/>
              <a:t>sviluppo modulare sullo stesso filone (socio/economico –politico –culturale …), senza </a:t>
            </a:r>
            <a:r>
              <a:rPr lang="it-IT" dirty="0" smtClean="0"/>
              <a:t>distrarre </a:t>
            </a:r>
            <a:r>
              <a:rPr lang="it-IT" dirty="0"/>
              <a:t>con informazioni di altro </a:t>
            </a:r>
            <a:r>
              <a:rPr lang="it-IT" dirty="0" smtClean="0"/>
              <a:t>genere: </a:t>
            </a:r>
            <a:r>
              <a:rPr lang="it-IT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tematizzano</a:t>
            </a:r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90059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452551"/>
            <a:ext cx="3380039" cy="2247424"/>
          </a:xfrm>
          <a:prstGeom prst="wedgeRoundRectCallout">
            <a:avLst>
              <a:gd name="adj1" fmla="val 68680"/>
              <a:gd name="adj2" fmla="val -159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Gli studenti sono insofferenti </a:t>
            </a:r>
            <a:r>
              <a:rPr lang="it-IT" dirty="0"/>
              <a:t>verso la storia: summa di fatti, problemi, relazioni, concause, date, luoghi, personaggi di </a:t>
            </a:r>
            <a:r>
              <a:rPr lang="it-IT" dirty="0" smtClean="0"/>
              <a:t>potere</a:t>
            </a:r>
            <a:r>
              <a:rPr lang="it-IT" dirty="0"/>
              <a:t>, che si accumulano senza </a:t>
            </a:r>
            <a:r>
              <a:rPr lang="it-IT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paradigmi chiari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27984" y="1444132"/>
            <a:ext cx="3159678" cy="2553891"/>
          </a:xfrm>
          <a:prstGeom prst="wedgeRoundRectCallout">
            <a:avLst>
              <a:gd name="adj1" fmla="val -25089"/>
              <a:gd name="adj2" fmla="val 6513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 docenti guidano </a:t>
            </a:r>
            <a:r>
              <a:rPr lang="it-IT" dirty="0"/>
              <a:t>in questo </a:t>
            </a:r>
            <a:r>
              <a:rPr lang="it-IT" dirty="0" smtClean="0"/>
              <a:t>labirinto e aiutano </a:t>
            </a:r>
            <a:r>
              <a:rPr lang="it-IT" dirty="0"/>
              <a:t>a comprendere</a:t>
            </a:r>
            <a:r>
              <a:rPr lang="it-IT" dirty="0" smtClean="0"/>
              <a:t> </a:t>
            </a:r>
            <a:r>
              <a:rPr lang="it-IT" dirty="0"/>
              <a:t>con </a:t>
            </a:r>
            <a:r>
              <a:rPr lang="it-IT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chiavi di lettura</a:t>
            </a:r>
            <a:r>
              <a:rPr lang="it-IT" dirty="0"/>
              <a:t>, </a:t>
            </a:r>
            <a:r>
              <a:rPr lang="it-IT" dirty="0" smtClean="0"/>
              <a:t>riducendo la </a:t>
            </a:r>
            <a:r>
              <a:rPr lang="it-IT" dirty="0"/>
              <a:t>quantità di informazioni, ma favorendo una narrazione significativa, da cui emerga la spiegazione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39701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Cristina Cocilovo 28/02/2013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3DA-7987-41F7-9B4C-2E83BD3FD754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26" name="Picture 2" descr="http://www.comuni-italia.it/img/italia/italiapoli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654"/>
            <a:ext cx="3120281" cy="34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ris\Documents\cocci\ebook\ebook\Cristina\Italia\Italy 1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84897"/>
            <a:ext cx="2916753" cy="37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ris\Documents\cocci\Iris\21 - 28 febbraio 2013\Cart_Italia_187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475" y="3717031"/>
            <a:ext cx="2696956" cy="31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04248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 1870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87825" y="26621"/>
            <a:ext cx="487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latin typeface="+mj-lt"/>
              </a:rPr>
              <a:t>Il processo di unificazione italiano: un percorso politico</a:t>
            </a:r>
            <a:endParaRPr lang="it-IT" sz="2800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0129" y="4139788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 oggi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245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2154</Words>
  <Application>Microsoft Office PowerPoint</Application>
  <PresentationFormat>Presentazione su schermo (4:3)</PresentationFormat>
  <Paragraphs>254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Adiacente</vt:lpstr>
      <vt:lpstr>Storia e Nuove Tecnologie  nella scuola secondaria di I° grado </vt:lpstr>
      <vt:lpstr>La scuola non è l’unico erogatore della conoscenza, quindi …</vt:lpstr>
      <vt:lpstr>Ripartire dalla STORIA come DISCIPLINA </vt:lpstr>
      <vt:lpstr>Perché i processi di trasformazione</vt:lpstr>
      <vt:lpstr>Il modello di spiegazione</vt:lpstr>
      <vt:lpstr>Contestualizzare i Processi</vt:lpstr>
      <vt:lpstr>È una questione di scale</vt:lpstr>
      <vt:lpstr>  …e di chiavi di lettura  </vt:lpstr>
      <vt:lpstr>Diapositiva 9</vt:lpstr>
      <vt:lpstr>Problematizziamo </vt:lpstr>
      <vt:lpstr> Le Operazioni cognitive  </vt:lpstr>
      <vt:lpstr>L’inquadramento generale del docente</vt:lpstr>
      <vt:lpstr>Ancora dei perché</vt:lpstr>
      <vt:lpstr>Gli studenti in gruppo</vt:lpstr>
      <vt:lpstr>Gli studenti in gruppo: un esempio di webquest</vt:lpstr>
      <vt:lpstr>I gruppi: problematizzare e spiegare</vt:lpstr>
      <vt:lpstr>I siti proposti ai gruppi e validati dal docente </vt:lpstr>
      <vt:lpstr>I siti per i gruppi validati dal docente </vt:lpstr>
      <vt:lpstr>Come si muove l’editoria?</vt:lpstr>
      <vt:lpstr>Presentazioni attive degli studenti: qualche suggerimento </vt:lpstr>
      <vt:lpstr>Presentazioni attive degli studenti: qualche suggerimento</vt:lpstr>
      <vt:lpstr>Altro … Suggerimenti  vari per un uso vivace e variopinto 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e Nuove Tecnologie  nella scuola secondaria di I° grado</dc:title>
  <dc:creator>Cris</dc:creator>
  <cp:lastModifiedBy>Ezio Pavia</cp:lastModifiedBy>
  <cp:revision>120</cp:revision>
  <dcterms:created xsi:type="dcterms:W3CDTF">2013-03-01T21:18:51Z</dcterms:created>
  <dcterms:modified xsi:type="dcterms:W3CDTF">2013-03-16T13:36:16Z</dcterms:modified>
</cp:coreProperties>
</file>