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1" r:id="rId2"/>
    <p:sldId id="293" r:id="rId3"/>
    <p:sldId id="294" r:id="rId4"/>
    <p:sldId id="295" r:id="rId5"/>
    <p:sldId id="286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C05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5" autoAdjust="0"/>
    <p:restoredTop sz="95826" autoAdjust="0"/>
  </p:normalViewPr>
  <p:slideViewPr>
    <p:cSldViewPr>
      <p:cViewPr>
        <p:scale>
          <a:sx n="80" d="100"/>
          <a:sy n="80" d="100"/>
        </p:scale>
        <p:origin x="-111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B6170-1C4F-4A93-98E1-3386D4D31490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3DA7C-F752-4181-8201-9092AB8486F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aseline="0" dirty="0" smtClean="0"/>
              <a:t>A</a:t>
            </a:r>
            <a:r>
              <a:rPr lang="it-IT" b="0" baseline="0" dirty="0" smtClean="0"/>
              <a:t> COSA ALLUDE LA VIGNETTA?</a:t>
            </a:r>
          </a:p>
          <a:p>
            <a:r>
              <a:rPr lang="it-IT" b="0" baseline="0" dirty="0" smtClean="0"/>
              <a:t>All’atteggiamento da assumere nell’esplorare.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3DA7C-F752-4181-8201-9092AB8486F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aseline="0" dirty="0" smtClean="0"/>
              <a:t>LA CHIAVE E’ UNA METAFORA. </a:t>
            </a:r>
            <a:r>
              <a:rPr lang="it-IT" baseline="0" dirty="0" err="1" smtClean="0"/>
              <a:t>DI</a:t>
            </a:r>
            <a:r>
              <a:rPr lang="it-IT" baseline="0" dirty="0" smtClean="0"/>
              <a:t> COSA</a:t>
            </a:r>
            <a:r>
              <a:rPr lang="it-IT" dirty="0" smtClean="0"/>
              <a:t>? </a:t>
            </a:r>
            <a:endParaRPr lang="it-IT" b="0" dirty="0" smtClean="0"/>
          </a:p>
          <a:p>
            <a:r>
              <a:rPr lang="it-IT" b="0" dirty="0" smtClean="0"/>
              <a:t>Della</a:t>
            </a:r>
            <a:r>
              <a:rPr lang="it-IT" b="0" baseline="0" dirty="0" smtClean="0"/>
              <a:t> strategia. Nel c</a:t>
            </a:r>
            <a:r>
              <a:rPr lang="it-IT" b="0" dirty="0" smtClean="0"/>
              <a:t>ercarla insieme a qualcuno, ciascuno ci mette del suo.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3DA7C-F752-4181-8201-9092AB8486FC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QUALI ASPETTI </a:t>
            </a:r>
            <a:r>
              <a:rPr lang="it-IT" dirty="0" err="1" smtClean="0"/>
              <a:t>VI</a:t>
            </a:r>
            <a:r>
              <a:rPr lang="it-IT" dirty="0" smtClean="0"/>
              <a:t> SONO PIU’ CONGENIALI E QUALI MENO?</a:t>
            </a:r>
          </a:p>
          <a:p>
            <a:r>
              <a:rPr lang="it-IT" dirty="0" smtClean="0"/>
              <a:t>Si trovano con il questionario.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3DA7C-F752-4181-8201-9092AB8486FC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PRIMI DUE SIETE</a:t>
            </a:r>
            <a:r>
              <a:rPr lang="it-IT" baseline="0" dirty="0" smtClean="0"/>
              <a:t> VOI, E GLI ALTRI DUE</a:t>
            </a:r>
            <a:r>
              <a:rPr lang="it-IT" dirty="0" smtClean="0"/>
              <a:t>? </a:t>
            </a:r>
            <a:endParaRPr lang="it-IT" baseline="0" dirty="0" smtClean="0"/>
          </a:p>
          <a:p>
            <a:r>
              <a:rPr lang="it-IT" baseline="0" dirty="0" smtClean="0"/>
              <a:t>Due che valutano come i primi due svolgono il loro ruolo.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3DA7C-F752-4181-8201-9092AB8486FC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COS’E’ IL DISPOSITIVO?</a:t>
            </a:r>
          </a:p>
          <a:p>
            <a:r>
              <a:rPr lang="it-IT" dirty="0" smtClean="0"/>
              <a:t>Le</a:t>
            </a:r>
            <a:r>
              <a:rPr lang="it-IT" baseline="0" dirty="0" smtClean="0"/>
              <a:t> i</a:t>
            </a:r>
            <a:r>
              <a:rPr lang="it-IT" dirty="0" smtClean="0"/>
              <a:t>struzioni</a:t>
            </a:r>
            <a:r>
              <a:rPr lang="it-IT" baseline="0" dirty="0" smtClean="0"/>
              <a:t> per s</a:t>
            </a:r>
            <a:r>
              <a:rPr lang="it-IT" dirty="0" smtClean="0"/>
              <a:t>volgere</a:t>
            </a:r>
            <a:r>
              <a:rPr lang="it-IT" baseline="0" dirty="0" smtClean="0"/>
              <a:t> l’esplorazione.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3DA7C-F752-4181-8201-9092AB8486FC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1D0A7-8B09-4A8F-A6C3-26FBF4BA30A6}" type="datetimeFigureOut">
              <a:rPr lang="it-IT" smtClean="0"/>
              <a:pPr/>
              <a:t>28/02/2016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8BA96-BAFA-4DC7-BB6F-F2D5B54042C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5365665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Il </a:t>
            </a:r>
            <a:r>
              <a:rPr lang="it-IT" sz="2000" b="1" dirty="0" smtClean="0"/>
              <a:t>percorso</a:t>
            </a:r>
            <a:r>
              <a:rPr lang="it-IT" sz="2000" dirty="0" smtClean="0"/>
              <a:t> previsto, simile in ciascuna competenza, ha una durata di </a:t>
            </a:r>
            <a:r>
              <a:rPr lang="it-IT" sz="2000" dirty="0" err="1" smtClean="0"/>
              <a:t>due-tre</a:t>
            </a:r>
            <a:r>
              <a:rPr lang="it-IT" sz="2000" dirty="0" smtClean="0"/>
              <a:t> mesi, con impegno settimanale di un’ora circa.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126876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Proposta di ricerca rivolta agli </a:t>
            </a:r>
            <a:r>
              <a:rPr lang="it-IT" sz="2000" b="1" dirty="0" smtClean="0"/>
              <a:t>alunni  </a:t>
            </a:r>
            <a:r>
              <a:rPr lang="it-IT" sz="2000" dirty="0" smtClean="0"/>
              <a:t>con la mediazione degli </a:t>
            </a:r>
            <a:r>
              <a:rPr lang="it-IT" sz="2000" b="1" dirty="0" smtClean="0"/>
              <a:t>insegnanti</a:t>
            </a:r>
            <a:r>
              <a:rPr lang="it-IT" sz="2000" dirty="0" smtClean="0"/>
              <a:t>.</a:t>
            </a:r>
          </a:p>
        </p:txBody>
      </p:sp>
      <p:pic>
        <p:nvPicPr>
          <p:cNvPr id="8" name="Immagin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348880"/>
            <a:ext cx="453650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755576" y="44624"/>
            <a:ext cx="7772400" cy="938535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Esplorare Strategie per Riuscire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1520" y="2060848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Per favorire l’</a:t>
            </a:r>
            <a:r>
              <a:rPr lang="it-IT" sz="2000" b="1" dirty="0" smtClean="0"/>
              <a:t>interazione costruttiva</a:t>
            </a:r>
            <a:r>
              <a:rPr lang="it-IT" sz="2000" dirty="0" smtClean="0"/>
              <a:t> tra studenti (e tra insegnanti e studenti), si valorizzano qualità individuali e si  stimolano attività cooperative.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3573016"/>
            <a:ext cx="475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Si possono esplorare quattro </a:t>
            </a:r>
            <a:r>
              <a:rPr lang="it-IT" sz="2000" b="1" dirty="0" smtClean="0"/>
              <a:t>competenze</a:t>
            </a:r>
            <a:r>
              <a:rPr lang="it-IT" sz="2000" dirty="0" smtClean="0"/>
              <a:t>:</a:t>
            </a:r>
          </a:p>
          <a:p>
            <a:r>
              <a:rPr lang="it-IT" sz="2000" b="1" dirty="0" smtClean="0"/>
              <a:t>    - Comunicare efficacemente</a:t>
            </a:r>
            <a:endParaRPr lang="it-IT" sz="2000" dirty="0" smtClean="0"/>
          </a:p>
          <a:p>
            <a:r>
              <a:rPr lang="it-IT" sz="2000" b="1" dirty="0" smtClean="0"/>
              <a:t>    - Agire </a:t>
            </a:r>
            <a:r>
              <a:rPr lang="it-IT" sz="2000" b="1" dirty="0" err="1" smtClean="0"/>
              <a:t>assertivamente</a:t>
            </a:r>
            <a:endParaRPr lang="it-IT" sz="2000" dirty="0" smtClean="0"/>
          </a:p>
          <a:p>
            <a:r>
              <a:rPr lang="it-IT" sz="2000" b="1" dirty="0" smtClean="0"/>
              <a:t>    - Stare attento</a:t>
            </a:r>
            <a:endParaRPr lang="it-IT" sz="2000" dirty="0" smtClean="0"/>
          </a:p>
          <a:p>
            <a:r>
              <a:rPr lang="it-IT" sz="2000" b="1" dirty="0" smtClean="0"/>
              <a:t>    - Saper</a:t>
            </a:r>
            <a:r>
              <a:rPr lang="it-IT" sz="2000" dirty="0" smtClean="0"/>
              <a:t> </a:t>
            </a:r>
            <a:r>
              <a:rPr lang="it-IT" sz="2000" b="1" dirty="0" smtClean="0"/>
              <a:t>studiare</a:t>
            </a:r>
            <a:r>
              <a:rPr lang="it-IT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smtClean="0"/>
              <a:t>La chiave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Riuscire</a:t>
            </a:r>
            <a:r>
              <a:rPr lang="it-IT" dirty="0" smtClean="0"/>
              <a:t> è come aprire una porta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strategia</a:t>
            </a:r>
            <a:r>
              <a:rPr lang="it-IT" dirty="0" smtClean="0"/>
              <a:t> è come la chiave per aprirla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Tutti hanno un mazzo di chiavi, ma non per tutte le porte</a:t>
            </a:r>
          </a:p>
          <a:p>
            <a:r>
              <a:rPr lang="it-IT" dirty="0" smtClean="0"/>
              <a:t>Se ti manca una chiave te la devi procurare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Puoi avere una chiave da chi ce l’ha e fartene una copia</a:t>
            </a:r>
          </a:p>
          <a:p>
            <a:r>
              <a:rPr lang="it-IT" dirty="0" smtClean="0"/>
              <a:t>Devi però limarla un po’ per farla girare bene</a:t>
            </a:r>
            <a:endParaRPr lang="it-IT" dirty="0"/>
          </a:p>
        </p:txBody>
      </p:sp>
      <p:pic>
        <p:nvPicPr>
          <p:cNvPr id="6146" name="Picture 2" descr="http://fscomps.fotosearch.com/bigcomps/CSP/CSP371/k37112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0"/>
            <a:ext cx="4762500" cy="2019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t-IT" dirty="0" smtClean="0"/>
              <a:t>Modello</a:t>
            </a:r>
            <a:endParaRPr lang="it-IT" dirty="0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073" name="Group 1"/>
          <p:cNvGrpSpPr>
            <a:grpSpLocks noChangeAspect="1"/>
          </p:cNvGrpSpPr>
          <p:nvPr/>
        </p:nvGrpSpPr>
        <p:grpSpPr bwMode="auto">
          <a:xfrm>
            <a:off x="899592" y="2061058"/>
            <a:ext cx="7128792" cy="3816423"/>
            <a:chOff x="2390" y="2212"/>
            <a:chExt cx="7990" cy="3774"/>
          </a:xfrm>
        </p:grpSpPr>
        <p:sp>
          <p:nvSpPr>
            <p:cNvPr id="3087" name="AutoShape 15"/>
            <p:cNvSpPr>
              <a:spLocks noChangeAspect="1" noChangeArrowheads="1" noTextEdit="1"/>
            </p:cNvSpPr>
            <p:nvPr/>
          </p:nvSpPr>
          <p:spPr bwMode="auto">
            <a:xfrm>
              <a:off x="2390" y="2212"/>
              <a:ext cx="7990" cy="377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5457" y="3778"/>
              <a:ext cx="1776" cy="595"/>
            </a:xfrm>
            <a:prstGeom prst="rect">
              <a:avLst/>
            </a:prstGeom>
            <a:solidFill>
              <a:srgbClr val="FFFF00"/>
            </a:solidFill>
            <a:ln w="15875">
              <a:solidFill>
                <a:srgbClr val="FF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SAPER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STUDIARE</a:t>
              </a:r>
              <a:endPara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485" y="2604"/>
              <a:ext cx="2160" cy="67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1-ORGANIZZARE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LO STUDIO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6506" y="2669"/>
              <a:ext cx="2880" cy="54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2-CONTESTUALIZZARE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8334" y="3808"/>
              <a:ext cx="1800" cy="5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it-IT" sz="800" b="1" dirty="0" smtClean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3-CHIARIRE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6594" y="4968"/>
              <a:ext cx="1930" cy="603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4-RIELABORARE 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 CONTENUTI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144" y="4989"/>
              <a:ext cx="1440" cy="64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5-</a:t>
              </a:r>
              <a:r>
                <a:rPr kumimoji="0" lang="it-IT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USARE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APPUNTI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698" y="3778"/>
              <a:ext cx="1575" cy="720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6-</a:t>
              </a:r>
              <a:r>
                <a:rPr kumimoji="0" lang="it-IT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LAVORARE SUL </a:t>
              </a: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LIBRO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4569" y="3280"/>
              <a:ext cx="1453" cy="498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 flipH="1">
              <a:off x="6667" y="3209"/>
              <a:ext cx="1211" cy="570"/>
            </a:xfrm>
            <a:prstGeom prst="line">
              <a:avLst/>
            </a:prstGeom>
            <a:noFill/>
            <a:ln w="28575">
              <a:solidFill>
                <a:srgbClr val="FFCC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 flipH="1">
              <a:off x="7313" y="4063"/>
              <a:ext cx="968" cy="0"/>
            </a:xfrm>
            <a:prstGeom prst="line">
              <a:avLst/>
            </a:prstGeom>
            <a:noFill/>
            <a:ln w="28575">
              <a:solidFill>
                <a:srgbClr val="FFCC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76" name="Line 4"/>
            <p:cNvSpPr>
              <a:spLocks noChangeShapeType="1"/>
            </p:cNvSpPr>
            <p:nvPr/>
          </p:nvSpPr>
          <p:spPr bwMode="auto">
            <a:xfrm flipH="1" flipV="1">
              <a:off x="6587" y="4419"/>
              <a:ext cx="968" cy="570"/>
            </a:xfrm>
            <a:prstGeom prst="line">
              <a:avLst/>
            </a:prstGeom>
            <a:noFill/>
            <a:ln w="28575">
              <a:solidFill>
                <a:srgbClr val="CCFFC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75" name="Line 3"/>
            <p:cNvSpPr>
              <a:spLocks noChangeShapeType="1"/>
            </p:cNvSpPr>
            <p:nvPr/>
          </p:nvSpPr>
          <p:spPr bwMode="auto">
            <a:xfrm flipV="1">
              <a:off x="4914" y="4419"/>
              <a:ext cx="1108" cy="540"/>
            </a:xfrm>
            <a:prstGeom prst="line">
              <a:avLst/>
            </a:prstGeom>
            <a:noFill/>
            <a:ln w="28575">
              <a:solidFill>
                <a:srgbClr val="99CC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74" name="Line 2"/>
            <p:cNvSpPr>
              <a:spLocks noChangeShapeType="1"/>
            </p:cNvSpPr>
            <p:nvPr/>
          </p:nvSpPr>
          <p:spPr bwMode="auto">
            <a:xfrm flipV="1">
              <a:off x="4327" y="4063"/>
              <a:ext cx="1130" cy="71"/>
            </a:xfrm>
            <a:prstGeom prst="line">
              <a:avLst/>
            </a:prstGeom>
            <a:noFill/>
            <a:ln w="28575">
              <a:solidFill>
                <a:srgbClr val="CC99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971600"/>
          </a:xfrm>
        </p:spPr>
        <p:txBody>
          <a:bodyPr/>
          <a:lstStyle/>
          <a:p>
            <a:r>
              <a:rPr lang="it-IT" dirty="0" smtClean="0"/>
              <a:t>Gioco di ruolo</a:t>
            </a:r>
            <a:endParaRPr lang="it-IT" dirty="0"/>
          </a:p>
        </p:txBody>
      </p:sp>
      <p:pic>
        <p:nvPicPr>
          <p:cNvPr id="5" name="Immagin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864096"/>
          </a:xfrm>
        </p:spPr>
        <p:txBody>
          <a:bodyPr>
            <a:normAutofit/>
          </a:bodyPr>
          <a:lstStyle/>
          <a:p>
            <a:r>
              <a:rPr lang="it-IT" dirty="0" smtClean="0"/>
              <a:t>Istruzioni per esplorare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1) intervista reciproca con un </a:t>
            </a:r>
            <a:r>
              <a:rPr lang="it-IT" b="1" dirty="0" smtClean="0"/>
              <a:t>questionario</a:t>
            </a:r>
            <a:r>
              <a:rPr lang="it-IT" dirty="0" smtClean="0"/>
              <a:t> (primo foglio del “dispositivo” </a:t>
            </a:r>
            <a:r>
              <a:rPr lang="it-IT" dirty="0" smtClean="0">
                <a:solidFill>
                  <a:srgbClr val="FF0000"/>
                </a:solidFill>
              </a:rPr>
              <a:t>da chiedere all’insegnante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r>
              <a:rPr lang="it-IT" dirty="0" smtClean="0"/>
              <a:t>2) gioco di ruolo con un episodio riuscito per “</a:t>
            </a:r>
            <a:r>
              <a:rPr lang="it-IT" dirty="0" err="1" smtClean="0"/>
              <a:t>disvelare</a:t>
            </a:r>
            <a:r>
              <a:rPr lang="it-IT" dirty="0" smtClean="0"/>
              <a:t>” la strategia usata (un </a:t>
            </a:r>
            <a:r>
              <a:rPr lang="it-IT" b="1" dirty="0" smtClean="0"/>
              <a:t>esempio </a:t>
            </a:r>
            <a:r>
              <a:rPr lang="it-IT" dirty="0" smtClean="0"/>
              <a:t>si trova sul secondo foglio del “dispositivo”, </a:t>
            </a:r>
            <a:r>
              <a:rPr lang="it-IT" dirty="0" smtClean="0">
                <a:solidFill>
                  <a:srgbClr val="FF0000"/>
                </a:solidFill>
              </a:rPr>
              <a:t>consegnato solo a chi ha svolto il primo </a:t>
            </a:r>
            <a:r>
              <a:rPr lang="it-IT" dirty="0" err="1" smtClean="0">
                <a:solidFill>
                  <a:srgbClr val="FF0000"/>
                </a:solidFill>
              </a:rPr>
              <a:t>step</a:t>
            </a:r>
            <a:r>
              <a:rPr lang="it-IT" dirty="0" smtClean="0"/>
              <a:t>) 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3) condivisione</a:t>
            </a:r>
            <a:r>
              <a:rPr lang="it-IT" b="1" dirty="0" smtClean="0"/>
              <a:t> </a:t>
            </a:r>
            <a:r>
              <a:rPr lang="it-IT" dirty="0" smtClean="0"/>
              <a:t>della strategia “</a:t>
            </a:r>
            <a:r>
              <a:rPr lang="it-IT" dirty="0" err="1" smtClean="0"/>
              <a:t>disvelata</a:t>
            </a:r>
            <a:r>
              <a:rPr lang="it-IT" dirty="0" smtClean="0"/>
              <a:t>” con apposito </a:t>
            </a:r>
            <a:r>
              <a:rPr lang="it-IT" b="1" dirty="0" smtClean="0"/>
              <a:t>post-it</a:t>
            </a:r>
            <a:r>
              <a:rPr lang="it-IT" dirty="0" smtClean="0"/>
              <a:t> da affiggere in classe (le modalità sono sul secondo foglio del “dispositivo”)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342</Words>
  <Application>Microsoft Office PowerPoint</Application>
  <PresentationFormat>Presentazione su schermo (4:3)</PresentationFormat>
  <Paragraphs>59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Esplorare Strategie per Riuscire</vt:lpstr>
      <vt:lpstr>La chiave</vt:lpstr>
      <vt:lpstr>Modello</vt:lpstr>
      <vt:lpstr>Gioco di ruolo</vt:lpstr>
      <vt:lpstr>Istruzioni per esplorare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Valued Acer Customer</cp:lastModifiedBy>
  <cp:revision>229</cp:revision>
  <dcterms:created xsi:type="dcterms:W3CDTF">2013-08-22T14:49:23Z</dcterms:created>
  <dcterms:modified xsi:type="dcterms:W3CDTF">2016-02-28T09:57:09Z</dcterms:modified>
</cp:coreProperties>
</file>